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5" r:id="rId2"/>
    <p:sldId id="258" r:id="rId3"/>
    <p:sldId id="259" r:id="rId4"/>
    <p:sldId id="260" r:id="rId5"/>
    <p:sldId id="261" r:id="rId6"/>
    <p:sldId id="292" r:id="rId7"/>
    <p:sldId id="263" r:id="rId8"/>
    <p:sldId id="264" r:id="rId9"/>
    <p:sldId id="267" r:id="rId10"/>
    <p:sldId id="281" r:id="rId11"/>
    <p:sldId id="280" r:id="rId12"/>
    <p:sldId id="279" r:id="rId13"/>
    <p:sldId id="283" r:id="rId14"/>
    <p:sldId id="284" r:id="rId15"/>
    <p:sldId id="286" r:id="rId16"/>
    <p:sldId id="285" r:id="rId17"/>
    <p:sldId id="290" r:id="rId18"/>
    <p:sldId id="287" r:id="rId19"/>
    <p:sldId id="268" r:id="rId20"/>
    <p:sldId id="272" r:id="rId21"/>
    <p:sldId id="265" r:id="rId22"/>
    <p:sldId id="288" r:id="rId23"/>
    <p:sldId id="275" r:id="rId24"/>
    <p:sldId id="289" r:id="rId25"/>
    <p:sldId id="294" r:id="rId26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Orta Stil 4 - Vurgu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C083E6E3-FA7D-4D7B-A595-EF9225AFEA82}" styleName="Açık Stil 1 - Vurgu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3" autoAdjust="0"/>
    <p:restoredTop sz="94660"/>
  </p:normalViewPr>
  <p:slideViewPr>
    <p:cSldViewPr snapToGrid="0">
      <p:cViewPr varScale="1">
        <p:scale>
          <a:sx n="85" d="100"/>
          <a:sy n="85" d="100"/>
        </p:scale>
        <p:origin x="-422" y="-72"/>
      </p:cViewPr>
      <p:guideLst>
        <p:guide orient="horz" pos="2131"/>
        <p:guide pos="380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FD05E1F3-709C-414C-977E-C6A7A35F00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xmlns="" id="{17F87DB2-CAAC-46A8-A689-7AFDE04ABE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EA7F3A31-3716-413F-98DE-ED09DFD95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6DFB4-67C1-4C2C-AAF5-D7447AE39631}" type="datetimeFigureOut">
              <a:rPr lang="tr-TR" smtClean="0"/>
              <a:t>27.09.2022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70862C1E-7D37-45E1-9CD7-FE2D9C75D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FE3325E0-2D03-46D6-98A8-3D1CBA878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2AA01-9FB3-49A5-944B-63EBBF6820A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56893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845DACFA-D1A9-4C99-A2DC-7D98082A8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xmlns="" id="{1894E81B-8E32-4D2D-BD45-470BC00072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382DC456-B1DF-40B0-BAAD-9FFAE0190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6DFB4-67C1-4C2C-AAF5-D7447AE39631}" type="datetimeFigureOut">
              <a:rPr lang="tr-TR" smtClean="0"/>
              <a:t>27.09.2022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55F38B1A-1A53-44A5-AB18-25AC874BD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86FD8017-D175-477D-9080-8A949140D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2AA01-9FB3-49A5-944B-63EBBF6820A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79123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xmlns="" id="{40A1178A-A757-4830-B80C-14C78ADF71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xmlns="" id="{7E4B5D9C-35CE-40A3-AF87-9462E68665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3742DBA0-BE7D-4356-920F-976C86295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6DFB4-67C1-4C2C-AAF5-D7447AE39631}" type="datetimeFigureOut">
              <a:rPr lang="tr-TR" smtClean="0"/>
              <a:t>27.09.2022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B8EEB03F-9436-482E-AE09-7699BB563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64209BCF-6693-43C4-85B7-75BBB73EC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2AA01-9FB3-49A5-944B-63EBBF6820A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64694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0A45EE33-AB90-4C7B-83B6-4CDEFA4C5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9AF0ED68-24A5-4EFB-8E79-1176D711C9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57E09C08-BF82-40AF-BA5E-7063109D2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6DFB4-67C1-4C2C-AAF5-D7447AE39631}" type="datetimeFigureOut">
              <a:rPr lang="tr-TR" smtClean="0"/>
              <a:t>27.09.2022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CA5052F3-DB8B-46F4-B1BD-7EE80A8C8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8294085A-F90E-4926-AFB9-AE07BB967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2AA01-9FB3-49A5-944B-63EBBF6820A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83311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0AA074E6-14D6-41ED-A49A-EC70FF1F8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xmlns="" id="{1EEBBA45-0068-4C9B-971C-637DC1155B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6ED78A4F-4FBA-4004-9FDA-B167FB90E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6DFB4-67C1-4C2C-AAF5-D7447AE39631}" type="datetimeFigureOut">
              <a:rPr lang="tr-TR" smtClean="0"/>
              <a:t>27.09.2022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AABE3D72-4627-46EB-A593-68F5FB98D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FECB7320-1E64-46CB-8F38-443215F66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2AA01-9FB3-49A5-944B-63EBBF6820A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40686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C3184FE6-0EF5-40C3-8A20-48C3EDCD9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8D96B045-A741-43AF-A7E5-B923929A5D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xmlns="" id="{10F2467F-8DDD-472B-B3DD-701D4C8DB9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xmlns="" id="{01EED0D1-31E4-4CB5-9F86-94D6B9520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6DFB4-67C1-4C2C-AAF5-D7447AE39631}" type="datetimeFigureOut">
              <a:rPr lang="tr-TR" smtClean="0"/>
              <a:t>27.09.2022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xmlns="" id="{B5BD3276-40B2-4E92-A1B9-DDB162943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xmlns="" id="{126C9F76-7CDA-4518-B4BD-CCD7C6EF1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2AA01-9FB3-49A5-944B-63EBBF6820A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32362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ABE05790-6502-41E2-BB04-93204856B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xmlns="" id="{1CA9FDE8-6F94-40C0-8003-5B73357ADB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xmlns="" id="{4606A328-E8B0-499F-9DE3-FFA487294A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xmlns="" id="{F333E84D-E01F-4D12-A8A5-FDF411956F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xmlns="" id="{190663E6-F7FA-4F4E-90F2-EC4188D056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xmlns="" id="{5B28EE53-6C54-4ACF-8148-A7BB1B615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6DFB4-67C1-4C2C-AAF5-D7447AE39631}" type="datetimeFigureOut">
              <a:rPr lang="tr-TR" smtClean="0"/>
              <a:t>27.09.2022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xmlns="" id="{4C158EA2-C709-4AC8-A2E2-FEA181707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xmlns="" id="{54640E7B-9CE6-4CE2-B277-64A5C9A1D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2AA01-9FB3-49A5-944B-63EBBF6820A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1681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189037BE-860E-42F4-8FE5-B88A5EF12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xmlns="" id="{59810EA9-1C2C-45DF-A24F-E546F5ABC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6DFB4-67C1-4C2C-AAF5-D7447AE39631}" type="datetimeFigureOut">
              <a:rPr lang="tr-TR" smtClean="0"/>
              <a:t>27.09.2022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xmlns="" id="{66AF35E5-CAFC-4086-9CD6-EC7062A30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xmlns="" id="{C6CD364E-2D32-4F16-94D5-25C7A3E1A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2AA01-9FB3-49A5-944B-63EBBF6820A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48181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0B0854F5-B066-4B0B-8D9E-1D0A5304F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6DFB4-67C1-4C2C-AAF5-D7447AE39631}" type="datetimeFigureOut">
              <a:rPr lang="tr-TR" smtClean="0"/>
              <a:t>27.09.2022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xmlns="" id="{848F71F8-E8FD-4306-A7BB-80DF56B60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xmlns="" id="{22120603-1520-4EEB-AF62-E559F5151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2AA01-9FB3-49A5-944B-63EBBF6820A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4839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3FC67A88-ED47-4B7F-A2D0-29AF621DC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862C43FB-AFDF-4756-AB66-669F5F5F54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xmlns="" id="{C7F14F80-DBA0-46DF-955F-4E64DE6AD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xmlns="" id="{3C2573E5-93D7-4F8F-AF61-D06949CD8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6DFB4-67C1-4C2C-AAF5-D7447AE39631}" type="datetimeFigureOut">
              <a:rPr lang="tr-TR" smtClean="0"/>
              <a:t>27.09.2022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xmlns="" id="{7F9B2233-60DD-405F-836D-ADCE76C2C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xmlns="" id="{08658D9A-1F62-4612-A1AE-95EE63549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2AA01-9FB3-49A5-944B-63EBBF6820A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93450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EE02E8E7-7F3E-49D9-986D-8380F089D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xmlns="" id="{B2109D2F-CCA0-436B-8C4C-185DA3BA85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xmlns="" id="{C72A266C-5CB0-4C4B-B2B8-D85D0E85FE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xmlns="" id="{88497BDF-8368-4A76-83AC-79D81666A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6DFB4-67C1-4C2C-AAF5-D7447AE39631}" type="datetimeFigureOut">
              <a:rPr lang="tr-TR" smtClean="0"/>
              <a:t>27.09.2022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xmlns="" id="{72412518-6A9F-4481-BCFC-36820F9E0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xmlns="" id="{57E1EBA8-5B24-49D6-9D80-4F1AC0ACB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2AA01-9FB3-49A5-944B-63EBBF6820A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06512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3000"/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xmlns="" id="{AAEA670C-1227-4098-8865-C9BDCECE1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xmlns="" id="{C4736859-2D4C-4457-A7C9-E5E66A632D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E5F822AC-2AD8-4F7A-92BB-5BB8E216DC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26DFB4-67C1-4C2C-AAF5-D7447AE39631}" type="datetimeFigureOut">
              <a:rPr lang="tr-TR" smtClean="0"/>
              <a:t>27.09.2022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AFD4BF8E-BBB2-4876-83AA-367238DE08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70E3E228-50BB-47FA-8D93-BCD1E2EA8F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2AA01-9FB3-49A5-944B-63EBBF6820A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35342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2516700" y="1343816"/>
            <a:ext cx="71585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/>
              <a:t> </a:t>
            </a:r>
            <a:r>
              <a:rPr lang="tr-TR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MİMSAN TOPLU YAPI YÖNETİMİ</a:t>
            </a:r>
            <a:endParaRPr lang="tr-TR" dirty="0"/>
          </a:p>
        </p:txBody>
      </p:sp>
      <p:sp>
        <p:nvSpPr>
          <p:cNvPr id="5" name="Dikdörtgen 4"/>
          <p:cNvSpPr/>
          <p:nvPr/>
        </p:nvSpPr>
        <p:spPr>
          <a:xfrm>
            <a:off x="4023253" y="2775846"/>
            <a:ext cx="4145494" cy="7217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b="1" dirty="0"/>
              <a:t> </a:t>
            </a:r>
            <a:r>
              <a:rPr lang="tr-TR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FAALİYET RAPORU</a:t>
            </a:r>
            <a:endParaRPr lang="tr-TR" sz="1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4759095" y="3986081"/>
            <a:ext cx="2673809" cy="5329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tr-TR" sz="2800" b="1" dirty="0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MAYIS-AĞUSTOS</a:t>
            </a:r>
            <a:endParaRPr lang="tr-TR" sz="2800" b="1" dirty="0"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5596307" y="5377934"/>
            <a:ext cx="8755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u="sng" dirty="0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</a:t>
            </a:r>
            <a:r>
              <a:rPr lang="tr-TR" sz="2400" b="1" dirty="0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28509611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8CA1556A-1B97-407C-A459-9CBABE1EE152}"/>
              </a:ext>
            </a:extLst>
          </p:cNvPr>
          <p:cNvSpPr txBox="1"/>
          <p:nvPr/>
        </p:nvSpPr>
        <p:spPr>
          <a:xfrm>
            <a:off x="319314" y="501985"/>
            <a:ext cx="110837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tr-T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SİTENİN ALT VE ÜST GİRİŞ KAPILARINA HIZ KESİCİ BARİYERLER, YOL AYIRICI DELİNATÖRLER VE UYARI TABELALARI MONTAJI YAPILDI</a:t>
            </a:r>
            <a:endParaRPr lang="tr-T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xmlns="" id="{E8D96270-5E4A-40C3-B223-BDB0B06432CF}"/>
              </a:ext>
            </a:extLst>
          </p:cNvPr>
          <p:cNvSpPr/>
          <p:nvPr/>
        </p:nvSpPr>
        <p:spPr>
          <a:xfrm>
            <a:off x="7554684" y="3233053"/>
            <a:ext cx="3592287" cy="3410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Fotoğraf açıklaması</a:t>
            </a:r>
          </a:p>
        </p:txBody>
      </p:sp>
      <p:sp>
        <p:nvSpPr>
          <p:cNvPr id="12" name="Dikdörtgen 11">
            <a:extLst>
              <a:ext uri="{FF2B5EF4-FFF2-40B4-BE49-F238E27FC236}">
                <a16:creationId xmlns:a16="http://schemas.microsoft.com/office/drawing/2014/main" xmlns="" id="{72A50957-10F1-4EEC-A7CD-D47E93DF3B39}"/>
              </a:ext>
            </a:extLst>
          </p:cNvPr>
          <p:cNvSpPr/>
          <p:nvPr/>
        </p:nvSpPr>
        <p:spPr>
          <a:xfrm>
            <a:off x="7514770" y="6152378"/>
            <a:ext cx="3592287" cy="3410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Fotoğraf açıklaması</a:t>
            </a:r>
          </a:p>
        </p:txBody>
      </p:sp>
      <p:pic>
        <p:nvPicPr>
          <p:cNvPr id="3074" name="Picture 2" descr="4755f5ab-b5ad-4e6b-af02-b805f9382e3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14" y="1353671"/>
            <a:ext cx="5704968" cy="4446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Resim 7" descr="C:\Users\USER\AppData\Local\Microsoft\Windows\INetCache\Content.Word\38318b41-e76c-4954-abd0-b6661f0c494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647" y="1353672"/>
            <a:ext cx="5531224" cy="44464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910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8CA1556A-1B97-407C-A459-9CBABE1EE152}"/>
              </a:ext>
            </a:extLst>
          </p:cNvPr>
          <p:cNvSpPr txBox="1"/>
          <p:nvPr/>
        </p:nvSpPr>
        <p:spPr>
          <a:xfrm>
            <a:off x="319313" y="501985"/>
            <a:ext cx="11110687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800"/>
              </a:spcAft>
            </a:pPr>
            <a:r>
              <a:rPr lang="tr-T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SİTENİN </a:t>
            </a:r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 VE ÜST GİRİŞ </a:t>
            </a:r>
            <a:r>
              <a:rPr lang="tr-T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KAPILARINA UYARI </a:t>
            </a:r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TABELALARI MONTAJI </a:t>
            </a:r>
            <a:r>
              <a:rPr lang="tr-T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YAPILDI</a:t>
            </a:r>
            <a:endParaRPr lang="tr-T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xmlns="" id="{E8D96270-5E4A-40C3-B223-BDB0B06432CF}"/>
              </a:ext>
            </a:extLst>
          </p:cNvPr>
          <p:cNvSpPr/>
          <p:nvPr/>
        </p:nvSpPr>
        <p:spPr>
          <a:xfrm>
            <a:off x="7554684" y="3233053"/>
            <a:ext cx="3592287" cy="3410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Fotoğraf açıklaması</a:t>
            </a:r>
          </a:p>
        </p:txBody>
      </p:sp>
      <p:sp>
        <p:nvSpPr>
          <p:cNvPr id="12" name="Dikdörtgen 11">
            <a:extLst>
              <a:ext uri="{FF2B5EF4-FFF2-40B4-BE49-F238E27FC236}">
                <a16:creationId xmlns:a16="http://schemas.microsoft.com/office/drawing/2014/main" xmlns="" id="{72A50957-10F1-4EEC-A7CD-D47E93DF3B39}"/>
              </a:ext>
            </a:extLst>
          </p:cNvPr>
          <p:cNvSpPr/>
          <p:nvPr/>
        </p:nvSpPr>
        <p:spPr>
          <a:xfrm>
            <a:off x="7514770" y="6152378"/>
            <a:ext cx="3592287" cy="3410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Fotoğraf açıklaması</a:t>
            </a:r>
          </a:p>
        </p:txBody>
      </p:sp>
      <p:pic>
        <p:nvPicPr>
          <p:cNvPr id="8" name="Resim 7" descr="\\desktop-ljhk6f8\Users\User\Desktop\Ortak\TOPLANTILAR YÖNETİM KURULU\AĞUSTOS\11082022\güvenlik kulubeleri boya\üst güvenlik kulubesi\9fee8b49-9ab9-4c09-b494-bde43ad3c68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0" y="1362636"/>
            <a:ext cx="5620870" cy="4616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USER\Desktop\faaliyet raporu\WEB SİTESİ\site girişlerine uyarı tabelaları asıldı\1a2ba6f4-d541-452d-845f-868c7b4db04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612" y="1354259"/>
            <a:ext cx="5598114" cy="462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53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8CA1556A-1B97-407C-A459-9CBABE1EE152}"/>
              </a:ext>
            </a:extLst>
          </p:cNvPr>
          <p:cNvSpPr txBox="1"/>
          <p:nvPr/>
        </p:nvSpPr>
        <p:spPr>
          <a:xfrm>
            <a:off x="319314" y="501985"/>
            <a:ext cx="109851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tr-T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Sitenin </a:t>
            </a:r>
            <a:r>
              <a:rPr lang="tr-T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 güvenlik </a:t>
            </a:r>
            <a:r>
              <a:rPr lang="tr-TR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kulubesi</a:t>
            </a:r>
            <a:r>
              <a:rPr lang="tr-T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boyandı,ısıya</a:t>
            </a:r>
            <a:r>
              <a:rPr lang="tr-T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karşı </a:t>
            </a:r>
            <a:r>
              <a:rPr lang="tr-TR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izalasyon</a:t>
            </a:r>
            <a:r>
              <a:rPr lang="tr-T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yapıldı,çalışma</a:t>
            </a:r>
            <a:r>
              <a:rPr lang="tr-T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masası ve dolabı yenilendi</a:t>
            </a:r>
            <a:endParaRPr lang="tr-T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xmlns="" id="{E8D96270-5E4A-40C3-B223-BDB0B06432CF}"/>
              </a:ext>
            </a:extLst>
          </p:cNvPr>
          <p:cNvSpPr/>
          <p:nvPr/>
        </p:nvSpPr>
        <p:spPr>
          <a:xfrm>
            <a:off x="7554684" y="3233053"/>
            <a:ext cx="3592287" cy="3410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Fotoğraf açıklaması</a:t>
            </a:r>
          </a:p>
        </p:txBody>
      </p:sp>
      <p:sp>
        <p:nvSpPr>
          <p:cNvPr id="12" name="Dikdörtgen 11">
            <a:extLst>
              <a:ext uri="{FF2B5EF4-FFF2-40B4-BE49-F238E27FC236}">
                <a16:creationId xmlns:a16="http://schemas.microsoft.com/office/drawing/2014/main" xmlns="" id="{72A50957-10F1-4EEC-A7CD-D47E93DF3B39}"/>
              </a:ext>
            </a:extLst>
          </p:cNvPr>
          <p:cNvSpPr/>
          <p:nvPr/>
        </p:nvSpPr>
        <p:spPr>
          <a:xfrm>
            <a:off x="7514770" y="6152378"/>
            <a:ext cx="3592287" cy="3410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Fotoğraf açıklaması</a:t>
            </a:r>
          </a:p>
        </p:txBody>
      </p:sp>
      <p:pic>
        <p:nvPicPr>
          <p:cNvPr id="8" name="Resim 7" descr="\\desktop-ljhk6f8\Users\User\Desktop\Ortak\WEB SİTESİ\site alt ve üst güvenlik kulubeleri boyandı\güvenlik kulubeleri boyandı\2d68d9d4-01cc-4fc8-89fb-47afddf8950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13" y="1954306"/>
            <a:ext cx="5713933" cy="3845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Resim 9" descr="\\desktop-ljhk6f8\Users\User\Desktop\Ortak\WEB SİTESİ\site alt ve üst güvenlik kulubeleri boyandı\güvenlik kulubeleri boyandı\fa43a3a5-1b53-4250-a0a6-ba82d7556d8f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753" y="1954307"/>
            <a:ext cx="5840058" cy="39713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934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8CA1556A-1B97-407C-A459-9CBABE1EE152}"/>
              </a:ext>
            </a:extLst>
          </p:cNvPr>
          <p:cNvSpPr txBox="1"/>
          <p:nvPr/>
        </p:nvSpPr>
        <p:spPr>
          <a:xfrm>
            <a:off x="2008094" y="501985"/>
            <a:ext cx="8238565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/>
              <a:t> </a:t>
            </a:r>
            <a:endParaRPr lang="tr-TR" dirty="0"/>
          </a:p>
          <a:p>
            <a:pPr lvl="0"/>
            <a:r>
              <a:rPr lang="tr-T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Sitenin Üst güvenlik </a:t>
            </a:r>
            <a:r>
              <a:rPr lang="tr-TR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kulubesi</a:t>
            </a:r>
            <a:r>
              <a:rPr lang="tr-T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boyandı, çalışma masası ve dolabı yenilendi</a:t>
            </a:r>
            <a:endParaRPr lang="tr-T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xmlns="" id="{E8D96270-5E4A-40C3-B223-BDB0B06432CF}"/>
              </a:ext>
            </a:extLst>
          </p:cNvPr>
          <p:cNvSpPr/>
          <p:nvPr/>
        </p:nvSpPr>
        <p:spPr>
          <a:xfrm>
            <a:off x="7554684" y="3233053"/>
            <a:ext cx="3592287" cy="3410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Fotoğraf açıklaması</a:t>
            </a:r>
          </a:p>
        </p:txBody>
      </p:sp>
      <p:sp>
        <p:nvSpPr>
          <p:cNvPr id="12" name="Dikdörtgen 11">
            <a:extLst>
              <a:ext uri="{FF2B5EF4-FFF2-40B4-BE49-F238E27FC236}">
                <a16:creationId xmlns:a16="http://schemas.microsoft.com/office/drawing/2014/main" xmlns="" id="{72A50957-10F1-4EEC-A7CD-D47E93DF3B39}"/>
              </a:ext>
            </a:extLst>
          </p:cNvPr>
          <p:cNvSpPr/>
          <p:nvPr/>
        </p:nvSpPr>
        <p:spPr>
          <a:xfrm>
            <a:off x="7514770" y="6152378"/>
            <a:ext cx="3592287" cy="3410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Fotoğraf açıklaması</a:t>
            </a:r>
          </a:p>
        </p:txBody>
      </p:sp>
      <p:pic>
        <p:nvPicPr>
          <p:cNvPr id="2050" name="Picture 2" descr="C:\Users\USER\Desktop\faaliyet raporu\WEB SİTESİ\site alt ve üst güvenlik kulubeleri boyandı\üst güvenlik kulubesi\üst güvenlik kulubesi boyandı\98d81dd9-758f-4543-a97d-05f1dce3bca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49" y="1954306"/>
            <a:ext cx="5717510" cy="429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376" y="1954306"/>
            <a:ext cx="5858436" cy="4294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198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8CA1556A-1B97-407C-A459-9CBABE1EE152}"/>
              </a:ext>
            </a:extLst>
          </p:cNvPr>
          <p:cNvSpPr txBox="1"/>
          <p:nvPr/>
        </p:nvSpPr>
        <p:spPr>
          <a:xfrm>
            <a:off x="358588" y="501985"/>
            <a:ext cx="11618259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tr-T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Sitenin </a:t>
            </a:r>
            <a:r>
              <a:rPr lang="tr-T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arızalı kameraları tamir edildi ,Kamera sistemine 14 adet yeni kamera ilave edildi, kamera kayıt cihazlarının kayıt kapasiteleri artırıldı</a:t>
            </a:r>
            <a:endParaRPr lang="tr-T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tr-TR" dirty="0"/>
          </a:p>
          <a:p>
            <a:pPr lvl="0"/>
            <a:endParaRPr lang="tr-T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xmlns="" id="{E8D96270-5E4A-40C3-B223-BDB0B06432CF}"/>
              </a:ext>
            </a:extLst>
          </p:cNvPr>
          <p:cNvSpPr/>
          <p:nvPr/>
        </p:nvSpPr>
        <p:spPr>
          <a:xfrm>
            <a:off x="7554684" y="3233053"/>
            <a:ext cx="3592287" cy="3410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Fotoğraf açıklaması</a:t>
            </a:r>
          </a:p>
        </p:txBody>
      </p:sp>
      <p:sp>
        <p:nvSpPr>
          <p:cNvPr id="12" name="Dikdörtgen 11">
            <a:extLst>
              <a:ext uri="{FF2B5EF4-FFF2-40B4-BE49-F238E27FC236}">
                <a16:creationId xmlns:a16="http://schemas.microsoft.com/office/drawing/2014/main" xmlns="" id="{72A50957-10F1-4EEC-A7CD-D47E93DF3B39}"/>
              </a:ext>
            </a:extLst>
          </p:cNvPr>
          <p:cNvSpPr/>
          <p:nvPr/>
        </p:nvSpPr>
        <p:spPr>
          <a:xfrm>
            <a:off x="7514770" y="6152378"/>
            <a:ext cx="3592287" cy="3410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Fotoğraf açıklaması</a:t>
            </a:r>
          </a:p>
        </p:txBody>
      </p:sp>
      <p:pic>
        <p:nvPicPr>
          <p:cNvPr id="3076" name="Picture 4" descr="C:\Users\USER\Desktop\faaliyet raporu\a6997cef-9872-4c21-8cdd-24726b7ead7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717" y="2047208"/>
            <a:ext cx="5809129" cy="410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www.mge.gen.tr/wp-content/uploads/2016/08/3cbedkamerasistemleri.jp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06" y="2088843"/>
            <a:ext cx="5737412" cy="402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185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8CA1556A-1B97-407C-A459-9CBABE1EE152}"/>
              </a:ext>
            </a:extLst>
          </p:cNvPr>
          <p:cNvSpPr txBox="1"/>
          <p:nvPr/>
        </p:nvSpPr>
        <p:spPr>
          <a:xfrm>
            <a:off x="502024" y="501985"/>
            <a:ext cx="110803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tr-TR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SİTEDE 65 ADET İŞYERİNİN OLUKLARI TEMİZLENDİ, KIRIK OLUKLAR TAMİR EDİLDİ, ÇATILARIN AKAN YERLERİNE LOKAL TAMİR YAPILDI</a:t>
            </a:r>
            <a:endParaRPr lang="tr-TR" sz="2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xmlns="" id="{E8D96270-5E4A-40C3-B223-BDB0B06432CF}"/>
              </a:ext>
            </a:extLst>
          </p:cNvPr>
          <p:cNvSpPr/>
          <p:nvPr/>
        </p:nvSpPr>
        <p:spPr>
          <a:xfrm>
            <a:off x="7554684" y="3233053"/>
            <a:ext cx="3592287" cy="3410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Fotoğraf açıklaması</a:t>
            </a:r>
          </a:p>
        </p:txBody>
      </p:sp>
      <p:sp>
        <p:nvSpPr>
          <p:cNvPr id="12" name="Dikdörtgen 11">
            <a:extLst>
              <a:ext uri="{FF2B5EF4-FFF2-40B4-BE49-F238E27FC236}">
                <a16:creationId xmlns:a16="http://schemas.microsoft.com/office/drawing/2014/main" xmlns="" id="{72A50957-10F1-4EEC-A7CD-D47E93DF3B39}"/>
              </a:ext>
            </a:extLst>
          </p:cNvPr>
          <p:cNvSpPr/>
          <p:nvPr/>
        </p:nvSpPr>
        <p:spPr>
          <a:xfrm>
            <a:off x="7514770" y="6152378"/>
            <a:ext cx="3592287" cy="3410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Fotoğraf açıklaması</a:t>
            </a:r>
          </a:p>
        </p:txBody>
      </p:sp>
      <p:pic>
        <p:nvPicPr>
          <p:cNvPr id="4099" name="Picture 3" descr="C:\Users\USER\Desktop\faaliyet raporu\a52803a1-e7bb-465d-beea-8d007bdbec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1344706"/>
            <a:ext cx="5629835" cy="497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faaliyet raporu\4b88acb4-19cc-4d26-8ef1-fc62bb708d1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95" y="1344706"/>
            <a:ext cx="5647764" cy="506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366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8CA1556A-1B97-407C-A459-9CBABE1EE152}"/>
              </a:ext>
            </a:extLst>
          </p:cNvPr>
          <p:cNvSpPr txBox="1"/>
          <p:nvPr/>
        </p:nvSpPr>
        <p:spPr>
          <a:xfrm>
            <a:off x="2008094" y="501985"/>
            <a:ext cx="82385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ARIZALI ÇÖP KONTEYNIRLARI TAMİR EDİLDİ</a:t>
            </a:r>
            <a:endParaRPr lang="tr-TR" sz="36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xmlns="" id="{E8D96270-5E4A-40C3-B223-BDB0B06432CF}"/>
              </a:ext>
            </a:extLst>
          </p:cNvPr>
          <p:cNvSpPr/>
          <p:nvPr/>
        </p:nvSpPr>
        <p:spPr>
          <a:xfrm>
            <a:off x="7554684" y="3233053"/>
            <a:ext cx="3592287" cy="3410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Fotoğraf açıklaması</a:t>
            </a:r>
          </a:p>
        </p:txBody>
      </p:sp>
      <p:pic>
        <p:nvPicPr>
          <p:cNvPr id="5122" name="Picture 2" descr="C:\Users\USER\Desktop\çöp konteynere tamir\7092ba77-4468-4465-93b6-439bdb3b68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54985"/>
            <a:ext cx="5782236" cy="5338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faaliyet raporu\6e51be9e-32e3-42d7-8318-e1377e54c8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154985"/>
            <a:ext cx="5271247" cy="5338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25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8CA1556A-1B97-407C-A459-9CBABE1EE152}"/>
              </a:ext>
            </a:extLst>
          </p:cNvPr>
          <p:cNvSpPr txBox="1"/>
          <p:nvPr/>
        </p:nvSpPr>
        <p:spPr>
          <a:xfrm>
            <a:off x="2008094" y="501985"/>
            <a:ext cx="88929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SİTE İÇERİSİNDEKİ OBRUK TAMİRLERİ YAPILDI</a:t>
            </a:r>
            <a:endParaRPr lang="tr-TR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USER\Desktop\d70a6ff3-c968-45f1-9191-f8b85394f9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" y="1207008"/>
            <a:ext cx="5312663" cy="518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esktop\1dcc022a-3d21-4b85-aa60-38811d13db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921" y="1207009"/>
            <a:ext cx="5687568" cy="518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71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>
            <a:extLst>
              <a:ext uri="{FF2B5EF4-FFF2-40B4-BE49-F238E27FC236}">
                <a16:creationId xmlns:a16="http://schemas.microsoft.com/office/drawing/2014/main" xmlns="" id="{E8D96270-5E4A-40C3-B223-BDB0B06432CF}"/>
              </a:ext>
            </a:extLst>
          </p:cNvPr>
          <p:cNvSpPr/>
          <p:nvPr/>
        </p:nvSpPr>
        <p:spPr>
          <a:xfrm>
            <a:off x="7554684" y="3233053"/>
            <a:ext cx="3592287" cy="3410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Fotoğraf açıklaması</a:t>
            </a:r>
          </a:p>
        </p:txBody>
      </p:sp>
      <p:sp>
        <p:nvSpPr>
          <p:cNvPr id="12" name="Dikdörtgen 11">
            <a:extLst>
              <a:ext uri="{FF2B5EF4-FFF2-40B4-BE49-F238E27FC236}">
                <a16:creationId xmlns:a16="http://schemas.microsoft.com/office/drawing/2014/main" xmlns="" id="{72A50957-10F1-4EEC-A7CD-D47E93DF3B39}"/>
              </a:ext>
            </a:extLst>
          </p:cNvPr>
          <p:cNvSpPr/>
          <p:nvPr/>
        </p:nvSpPr>
        <p:spPr>
          <a:xfrm>
            <a:off x="7514770" y="6152378"/>
            <a:ext cx="3592287" cy="3410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Fotoğraf açıklaması</a:t>
            </a:r>
          </a:p>
        </p:txBody>
      </p:sp>
      <p:sp>
        <p:nvSpPr>
          <p:cNvPr id="2" name="AutoShape 2" descr="ORKUN KORUMA İLE HER ZAMAN... - Orkun Şirketler Grubu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AutoShape 4" descr="ORKUN KORUMA İLE HER ZAMAN... - Orkun Şirketler Grubu | Faceboo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075765"/>
            <a:ext cx="10144872" cy="5417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xmlns="" id="{CFECD1B1-4D6A-4039-BAD5-5A4484A516B8}"/>
              </a:ext>
            </a:extLst>
          </p:cNvPr>
          <p:cNvSpPr txBox="1"/>
          <p:nvPr/>
        </p:nvSpPr>
        <p:spPr>
          <a:xfrm>
            <a:off x="2259106" y="196652"/>
            <a:ext cx="74586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GÜVENLİK FAALİYETLERİ</a:t>
            </a:r>
            <a:endParaRPr lang="tr-TR" sz="3600" dirty="0"/>
          </a:p>
        </p:txBody>
      </p:sp>
    </p:spTree>
    <p:extLst>
      <p:ext uri="{BB962C8B-B14F-4D97-AF65-F5344CB8AC3E}">
        <p14:creationId xmlns:p14="http://schemas.microsoft.com/office/powerpoint/2010/main" val="387452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xmlns="" id="{DB012A1A-3DE4-4B58-A8FB-A636BC9FCCB3}"/>
              </a:ext>
            </a:extLst>
          </p:cNvPr>
          <p:cNvSpPr/>
          <p:nvPr/>
        </p:nvSpPr>
        <p:spPr>
          <a:xfrm>
            <a:off x="3654666" y="196652"/>
            <a:ext cx="4882668" cy="110166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xmlns="" id="{CFECD1B1-4D6A-4039-BAD5-5A4484A516B8}"/>
              </a:ext>
            </a:extLst>
          </p:cNvPr>
          <p:cNvSpPr txBox="1"/>
          <p:nvPr/>
        </p:nvSpPr>
        <p:spPr>
          <a:xfrm>
            <a:off x="4152552" y="196652"/>
            <a:ext cx="38868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GÜVENLİK FAALİYETLERİ</a:t>
            </a:r>
            <a:endParaRPr lang="tr-TR" sz="3600" dirty="0"/>
          </a:p>
        </p:txBody>
      </p:sp>
      <p:graphicFrame>
        <p:nvGraphicFramePr>
          <p:cNvPr id="3" name="Tablo 2">
            <a:extLst>
              <a:ext uri="{FF2B5EF4-FFF2-40B4-BE49-F238E27FC236}">
                <a16:creationId xmlns:a16="http://schemas.microsoft.com/office/drawing/2014/main" xmlns="" id="{A2F96672-B0CD-40A6-89D3-87310714AB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7194141"/>
              </p:ext>
            </p:extLst>
          </p:nvPr>
        </p:nvGraphicFramePr>
        <p:xfrm>
          <a:off x="631511" y="1609562"/>
          <a:ext cx="10928978" cy="47323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44481">
                  <a:extLst>
                    <a:ext uri="{9D8B030D-6E8A-4147-A177-3AD203B41FA5}">
                      <a16:colId xmlns:a16="http://schemas.microsoft.com/office/drawing/2014/main" xmlns="" val="4131888337"/>
                    </a:ext>
                  </a:extLst>
                </a:gridCol>
                <a:gridCol w="767484">
                  <a:extLst>
                    <a:ext uri="{9D8B030D-6E8A-4147-A177-3AD203B41FA5}">
                      <a16:colId xmlns:a16="http://schemas.microsoft.com/office/drawing/2014/main" xmlns="" val="366440292"/>
                    </a:ext>
                  </a:extLst>
                </a:gridCol>
                <a:gridCol w="901170">
                  <a:extLst>
                    <a:ext uri="{9D8B030D-6E8A-4147-A177-3AD203B41FA5}">
                      <a16:colId xmlns:a16="http://schemas.microsoft.com/office/drawing/2014/main" xmlns="" val="1773063496"/>
                    </a:ext>
                  </a:extLst>
                </a:gridCol>
                <a:gridCol w="1451270">
                  <a:extLst>
                    <a:ext uri="{9D8B030D-6E8A-4147-A177-3AD203B41FA5}">
                      <a16:colId xmlns:a16="http://schemas.microsoft.com/office/drawing/2014/main" xmlns="" val="48261453"/>
                    </a:ext>
                  </a:extLst>
                </a:gridCol>
                <a:gridCol w="876752">
                  <a:extLst>
                    <a:ext uri="{9D8B030D-6E8A-4147-A177-3AD203B41FA5}">
                      <a16:colId xmlns:a16="http://schemas.microsoft.com/office/drawing/2014/main" xmlns="" val="3134942445"/>
                    </a:ext>
                  </a:extLst>
                </a:gridCol>
                <a:gridCol w="987821">
                  <a:extLst>
                    <a:ext uri="{9D8B030D-6E8A-4147-A177-3AD203B41FA5}">
                      <a16:colId xmlns:a16="http://schemas.microsoft.com/office/drawing/2014/main" xmlns="" val="3301057353"/>
                    </a:ext>
                  </a:extLst>
                </a:gridCol>
              </a:tblGrid>
              <a:tr h="852474">
                <a:tc rowSpan="2">
                  <a:txBody>
                    <a:bodyPr/>
                    <a:lstStyle/>
                    <a:p>
                      <a:pPr algn="ctr" fontAlgn="b"/>
                      <a:r>
                        <a:rPr lang="tr-TR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CİHAZ ADI </a:t>
                      </a:r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r-TR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DURUMU </a:t>
                      </a:r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tr-TR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KONTROL TARİHİ </a:t>
                      </a:r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r-TR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FAALİYET DURUMU </a:t>
                      </a:r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7447837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VAR  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YOK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AKTİF 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400" b="1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PASİF 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28377757"/>
                  </a:ext>
                </a:extLst>
              </a:tr>
              <a:tr h="335498"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SES KAYIT SİSTEMİ   </a:t>
                      </a:r>
                    </a:p>
                    <a:p>
                      <a:pPr algn="l" fontAlgn="b"/>
                      <a:r>
                        <a:rPr lang="tr-TR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(SANTRAL)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r>
                        <a:rPr lang="tr-TR" sz="2000" b="1" u="none" strike="noStrike" dirty="0" smtClean="0">
                          <a:effectLst/>
                        </a:rPr>
                        <a:t>x</a:t>
                      </a:r>
                      <a:endParaRPr lang="tr-T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>
                          <a:effectLst/>
                        </a:rPr>
                        <a:t> 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4245939"/>
                  </a:ext>
                </a:extLst>
              </a:tr>
              <a:tr h="32137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BARİYER SİSTEMİ</a:t>
                      </a:r>
                      <a:endParaRPr lang="tr-T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50" u="none" strike="noStrike" dirty="0">
                          <a:effectLst/>
                        </a:rPr>
                        <a:t> </a:t>
                      </a:r>
                      <a:r>
                        <a:rPr lang="tr-TR" sz="2000" b="1" u="none" strike="noStrike" dirty="0" smtClean="0">
                          <a:effectLst/>
                        </a:rPr>
                        <a:t>x</a:t>
                      </a:r>
                      <a:endParaRPr lang="tr-T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1" u="none" strike="noStrike" dirty="0">
                          <a:effectLst/>
                        </a:rPr>
                        <a:t> </a:t>
                      </a:r>
                      <a:r>
                        <a:rPr lang="tr-TR" sz="1800" b="1" u="none" strike="noStrike" dirty="0" smtClean="0">
                          <a:effectLst/>
                        </a:rPr>
                        <a:t>x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80048715"/>
                  </a:ext>
                </a:extLst>
              </a:tr>
              <a:tr h="27960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OTOMATİK ARAÇ GEÇİŞ SİSTEMİ (OGS)</a:t>
                      </a:r>
                      <a:endParaRPr lang="tr-T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r>
                        <a:rPr lang="tr-TR" sz="2000" b="1" u="none" strike="noStrike" dirty="0" smtClean="0">
                          <a:effectLst/>
                        </a:rPr>
                        <a:t>x</a:t>
                      </a:r>
                      <a:endParaRPr lang="tr-T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>
                          <a:effectLst/>
                        </a:rPr>
                        <a:t> 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>
                          <a:effectLst/>
                        </a:rPr>
                        <a:t> 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83948225"/>
                  </a:ext>
                </a:extLst>
              </a:tr>
              <a:tr h="32387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PLAKA TANIMA SİSTEMİ (PTS)</a:t>
                      </a:r>
                      <a:endParaRPr lang="tr-T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b="1" u="none" strike="noStrike" dirty="0" smtClean="0">
                          <a:effectLst/>
                        </a:rPr>
                        <a:t>x</a:t>
                      </a:r>
                      <a:endParaRPr lang="tr-TR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r>
                        <a:rPr lang="tr-TR" sz="1600" b="1" u="none" strike="noStrike" dirty="0" smtClean="0">
                          <a:effectLst/>
                        </a:rPr>
                        <a:t>x</a:t>
                      </a:r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48858113"/>
                  </a:ext>
                </a:extLst>
              </a:tr>
              <a:tr h="33417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ÇEVRE GÜVENLİK KAMERALARI</a:t>
                      </a:r>
                      <a:endParaRPr lang="tr-T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2000" b="1" u="none" strike="noStrike" dirty="0">
                          <a:effectLst/>
                        </a:rPr>
                        <a:t> </a:t>
                      </a:r>
                      <a:r>
                        <a:rPr lang="tr-TR" sz="2000" b="1" u="none" strike="noStrike" dirty="0" smtClean="0">
                          <a:effectLst/>
                        </a:rPr>
                        <a:t>x</a:t>
                      </a:r>
                      <a:endParaRPr lang="tr-T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r>
                        <a:rPr lang="tr-TR" sz="1600" b="1" u="none" strike="noStrike" dirty="0" smtClean="0">
                          <a:effectLst/>
                        </a:rPr>
                        <a:t>x</a:t>
                      </a:r>
                      <a:endParaRPr lang="tr-T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>
                          <a:effectLst/>
                        </a:rPr>
                        <a:t> 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40067806"/>
                  </a:ext>
                </a:extLst>
              </a:tr>
              <a:tr h="26859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YÖNETİM OFİSİ KAMERALARI</a:t>
                      </a:r>
                      <a:endParaRPr lang="tr-T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r>
                        <a:rPr lang="tr-TR" sz="2000" b="1" u="none" strike="noStrike" dirty="0" smtClean="0">
                          <a:effectLst/>
                        </a:rPr>
                        <a:t>x</a:t>
                      </a:r>
                      <a:endParaRPr lang="tr-T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u="none" strike="noStrike" dirty="0">
                          <a:effectLst/>
                        </a:rPr>
                        <a:t> </a:t>
                      </a:r>
                      <a:r>
                        <a:rPr lang="tr-TR" sz="1600" b="1" u="none" strike="noStrike" dirty="0" smtClean="0">
                          <a:effectLst/>
                        </a:rPr>
                        <a:t>x</a:t>
                      </a:r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08906183"/>
                  </a:ext>
                </a:extLst>
              </a:tr>
              <a:tr h="22129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TURNİKELİ YAYA GEÇİŞ SİSTEMİ</a:t>
                      </a:r>
                      <a:endParaRPr lang="tr-T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>
                          <a:effectLst/>
                        </a:rPr>
                        <a:t> 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r>
                        <a:rPr lang="tr-TR" sz="1800" b="1" u="none" strike="noStrike" dirty="0" smtClean="0">
                          <a:effectLst/>
                        </a:rPr>
                        <a:t>x</a:t>
                      </a:r>
                      <a:endParaRPr lang="tr-T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>
                          <a:effectLst/>
                        </a:rPr>
                        <a:t> 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>
                          <a:effectLst/>
                        </a:rPr>
                        <a:t> 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68435476"/>
                  </a:ext>
                </a:extLst>
              </a:tr>
              <a:tr h="29949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SİTE YAYA GİRİŞ KAPILARI/KARTLI GEÇİŞ SİSTEMİ</a:t>
                      </a:r>
                      <a:endParaRPr lang="tr-T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r>
                        <a:rPr lang="tr-TR" sz="1800" b="1" u="none" strike="noStrike" dirty="0" smtClean="0">
                          <a:effectLst/>
                        </a:rPr>
                        <a:t>x</a:t>
                      </a:r>
                      <a:endParaRPr lang="tr-T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75060332"/>
                  </a:ext>
                </a:extLst>
              </a:tr>
              <a:tr h="50545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DAHİLİ HAT SİSTEMİ (İNTERKOM)</a:t>
                      </a:r>
                      <a:endParaRPr lang="tr-T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1" u="none" strike="noStrike" dirty="0">
                          <a:effectLst/>
                        </a:rPr>
                        <a:t> 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1" u="none" strike="noStrike" dirty="0">
                          <a:effectLst/>
                        </a:rPr>
                        <a:t> </a:t>
                      </a:r>
                      <a:r>
                        <a:rPr lang="tr-TR" sz="1800" b="1" u="none" strike="noStrike" dirty="0" smtClean="0">
                          <a:effectLst/>
                        </a:rPr>
                        <a:t>x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>
                          <a:effectLst/>
                        </a:rPr>
                        <a:t> 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576154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749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94754D34-3F65-484C-8620-FFFF272B9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2989" y="372267"/>
            <a:ext cx="4366022" cy="881064"/>
          </a:xfrm>
        </p:spPr>
        <p:txBody>
          <a:bodyPr>
            <a:noAutofit/>
          </a:bodyPr>
          <a:lstStyle/>
          <a:p>
            <a:r>
              <a:rPr lang="tr-TR" sz="4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tr-TR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İÇİNDEKİLER</a:t>
            </a:r>
            <a:endParaRPr lang="tr-TR" sz="4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ED08BE75-45CD-40B6-82D8-F32FEBF5D2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tr-TR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tr-T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PROJE TANITIMI</a:t>
            </a:r>
            <a:r>
              <a:rPr lang="tr-TR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tr-T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tr-TR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tr-T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SİTE YÖNETİM ORGANİZASYON ŞEMASI</a:t>
            </a:r>
            <a:endParaRPr lang="tr-T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tr-TR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tr-T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İDARİ FAALİYETLER</a:t>
            </a:r>
            <a:endParaRPr lang="tr-T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tr-TR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tr-T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TEKNİK &amp; İNŞAİ FAALİYETLER</a:t>
            </a:r>
            <a:endParaRPr lang="tr-T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tr-TR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tr-T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GÜVENLİK FAALİYETLERİ</a:t>
            </a:r>
            <a:endParaRPr lang="tr-T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tr-TR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</a:t>
            </a:r>
            <a:r>
              <a:rPr lang="tr-TR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TEMİZLİK FAALİYETLERİ</a:t>
            </a:r>
            <a:endParaRPr lang="tr-T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tr-TR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</a:t>
            </a:r>
            <a:r>
              <a:rPr lang="tr-TR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BAHÇE VE PEYZAJ FAALİYETLERİ</a:t>
            </a:r>
            <a:endParaRPr lang="tr-T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tr-TR" dirty="0"/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xmlns="" id="{D2A1E864-CC71-4417-939B-79BB091B6336}"/>
              </a:ext>
            </a:extLst>
          </p:cNvPr>
          <p:cNvSpPr/>
          <p:nvPr/>
        </p:nvSpPr>
        <p:spPr>
          <a:xfrm>
            <a:off x="3912989" y="372267"/>
            <a:ext cx="4366022" cy="881064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5623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995080" y="378929"/>
            <a:ext cx="1043492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itchFamily="2" charset="2"/>
              <a:buChar char="Ø"/>
            </a:pPr>
            <a:r>
              <a:rPr lang="tr-TR" sz="2000" b="1" dirty="0"/>
              <a:t>Güvenlik hizmetleri ORKUN TM GÜVENLİK firması tarafından 12 kişilik kadro ile 24 saat esasına göre gündüz 4 kişi, gece 4 kişi olacak şekilde sağlanmaya devam edilmiştir.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tr-TR" sz="2000" b="1" dirty="0"/>
              <a:t>Tur sistemi cihazı ile devriye atılmış, güvenlik raporları ve olay anındaki tutanaklar tutulmuştur.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tr-TR" sz="2000" b="1" dirty="0" smtClean="0"/>
              <a:t>Sitede </a:t>
            </a:r>
            <a:r>
              <a:rPr lang="tr-TR" sz="2000" b="1" dirty="0"/>
              <a:t>güvenlik kameraları ile 7/24 olarak izleme yapılmak üzere 15 Adet olan Kamera sistemine </a:t>
            </a:r>
            <a:r>
              <a:rPr lang="tr-TR" sz="2000" b="1" dirty="0" smtClean="0"/>
              <a:t>14 </a:t>
            </a:r>
            <a:r>
              <a:rPr lang="tr-TR" sz="2000" b="1" dirty="0"/>
              <a:t>adet yeni kamera ilave edilmiş ,kamera kayıt cihazlarının kapasiteleri artırılarak sitenin daha güvenli olması hedeflenmiştir. 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tr-TR" sz="2000" b="1" dirty="0"/>
              <a:t> Sitemize günlük olarak plaka tanıma sistemine kayıtsız giriş çıkış yapan </a:t>
            </a:r>
            <a:r>
              <a:rPr lang="tr-TR" sz="2000" b="1" dirty="0" smtClean="0"/>
              <a:t>yaklaşık 3000 araçtan </a:t>
            </a:r>
            <a:r>
              <a:rPr lang="tr-TR" sz="2000" b="1" dirty="0"/>
              <a:t>şüpheli olanlar durdurulup hangi firmaya geldiği sorgulanarak kayıt altına alınmıştır</a:t>
            </a:r>
            <a:r>
              <a:rPr lang="tr-TR" sz="2000" b="1" dirty="0" smtClean="0"/>
              <a:t>.</a:t>
            </a:r>
            <a:endParaRPr lang="tr-TR" sz="2000" b="1" dirty="0"/>
          </a:p>
          <a:p>
            <a:pPr marL="285750" lvl="0" indent="-285750">
              <a:buFont typeface="Wingdings" pitchFamily="2" charset="2"/>
              <a:buChar char="Ø"/>
            </a:pPr>
            <a:r>
              <a:rPr lang="tr-TR" sz="2000" b="1" dirty="0"/>
              <a:t>Ayrıca Güvenlik Personellerine, ORKUN TM Güvenlik firması tarafından;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tr-TR" sz="2000" b="1" dirty="0"/>
              <a:t>Hizmet esnasında davranış şekilleri,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tr-TR" sz="2000" b="1" dirty="0"/>
              <a:t>Görev yerlerindeki uyulması gereken kurallar,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tr-TR" sz="2000" b="1" dirty="0"/>
              <a:t>Telefon ile konuşma kuralları,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tr-TR" sz="2000" b="1" dirty="0"/>
              <a:t>Güvenliğin tanımı, giriş çıkış kontrolü, vardiya değişimi,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tr-TR" sz="2000" b="1" dirty="0"/>
              <a:t>Kılık, kıyafet, teçhizat,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tr-TR" sz="2000" b="1" dirty="0"/>
              <a:t>Fiziki güvenlik tedbirleri, ilk yardım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tr-TR" sz="2000" b="1" dirty="0"/>
              <a:t>Konularında belirli aralıklarla kurum içi eğitim hizmetleri verilmeye devam edilmiştir.</a:t>
            </a:r>
          </a:p>
        </p:txBody>
      </p:sp>
    </p:spTree>
    <p:extLst>
      <p:ext uri="{BB962C8B-B14F-4D97-AF65-F5344CB8AC3E}">
        <p14:creationId xmlns:p14="http://schemas.microsoft.com/office/powerpoint/2010/main" val="388827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xmlns="" id="{D5C06846-1759-4F88-BB79-6BC8DF5028AF}"/>
              </a:ext>
            </a:extLst>
          </p:cNvPr>
          <p:cNvSpPr/>
          <p:nvPr/>
        </p:nvSpPr>
        <p:spPr>
          <a:xfrm>
            <a:off x="3466407" y="609029"/>
            <a:ext cx="4882668" cy="110166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xmlns="" id="{0991E5DF-C159-4054-948F-482FD27EFF95}"/>
              </a:ext>
            </a:extLst>
          </p:cNvPr>
          <p:cNvSpPr txBox="1"/>
          <p:nvPr/>
        </p:nvSpPr>
        <p:spPr>
          <a:xfrm>
            <a:off x="3049138" y="485874"/>
            <a:ext cx="609372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tr-TR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tr-TR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TEMİZLİK </a:t>
            </a:r>
            <a:r>
              <a:rPr lang="tr-T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FAALİYETLERİ</a:t>
            </a:r>
            <a:endParaRPr lang="tr-T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6036382"/>
              </p:ext>
            </p:extLst>
          </p:nvPr>
        </p:nvGraphicFramePr>
        <p:xfrm>
          <a:off x="1156447" y="2523238"/>
          <a:ext cx="9968753" cy="14859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42817"/>
                <a:gridCol w="2911835"/>
                <a:gridCol w="1867000"/>
                <a:gridCol w="1747101"/>
              </a:tblGrid>
              <a:tr h="26670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u="none" strike="noStrike" dirty="0">
                          <a:effectLst/>
                        </a:rPr>
                        <a:t>ALAN</a:t>
                      </a:r>
                      <a:endParaRPr lang="tr-TR" sz="16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u="none" strike="noStrike">
                          <a:effectLst/>
                        </a:rPr>
                        <a:t>CİNS</a:t>
                      </a:r>
                      <a:endParaRPr lang="tr-TR" sz="1600" b="1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u="none" strike="noStrike">
                          <a:effectLst/>
                        </a:rPr>
                        <a:t>İŞLEM</a:t>
                      </a:r>
                      <a:endParaRPr lang="tr-TR" sz="1600" b="1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u="none" strike="noStrike">
                          <a:effectLst/>
                        </a:rPr>
                        <a:t>GÜNLÜK</a:t>
                      </a:r>
                      <a:endParaRPr lang="tr-TR" sz="1600" b="1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</a:tr>
              <a:tr h="304800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2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DIŞ ALAN SERT ZEMİN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200" b="1" u="none" strike="noStrike">
                          <a:effectLst/>
                        </a:rPr>
                        <a:t>TAŞ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200" b="1" u="none" strike="noStrike">
                          <a:effectLst/>
                        </a:rPr>
                        <a:t>SÜPÜRME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100" b="1" u="none" strike="noStrike">
                          <a:effectLst/>
                        </a:rPr>
                        <a:t>GÜNLÜK</a:t>
                      </a:r>
                      <a:endParaRPr lang="tr-TR" sz="1100" b="1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</a:tr>
              <a:tr h="304800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2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DIŞ ALAN EKİLİ ALAN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200" b="1" u="none" strike="noStrike">
                          <a:effectLst/>
                        </a:rPr>
                        <a:t>BİTKİ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200" b="1" u="none" strike="noStrike">
                          <a:effectLst/>
                        </a:rPr>
                        <a:t>ÇÖP TOPLAMA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100" b="1" u="none" strike="noStrike" dirty="0">
                          <a:effectLst/>
                        </a:rPr>
                        <a:t>GÜNLÜK</a:t>
                      </a:r>
                      <a:endParaRPr lang="tr-TR" sz="11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</a:tr>
              <a:tr h="304800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2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DIŞ ALAN ÇÖP KOVALARI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200" b="1" u="none" strike="noStrike">
                          <a:effectLst/>
                        </a:rPr>
                        <a:t>METAL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200" b="1" u="none" strike="noStrike">
                          <a:effectLst/>
                        </a:rPr>
                        <a:t>BOŞALTILMASI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100" b="1" u="none" strike="noStrike">
                          <a:effectLst/>
                        </a:rPr>
                        <a:t>GÜNLÜK</a:t>
                      </a:r>
                      <a:endParaRPr lang="tr-TR" sz="1100" b="1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</a:tr>
              <a:tr h="304800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2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ÇÖP TOPLAMA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200" b="1" u="none" strike="noStrike">
                          <a:effectLst/>
                        </a:rPr>
                        <a:t> 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200" b="1" u="none" strike="noStrike">
                          <a:effectLst/>
                        </a:rPr>
                        <a:t> 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100" b="1" u="none" strike="noStrike" dirty="0">
                          <a:effectLst/>
                        </a:rPr>
                        <a:t>GÜNLÜK</a:t>
                      </a:r>
                      <a:endParaRPr lang="tr-TR" sz="11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335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949388" y="528028"/>
            <a:ext cx="56208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ÇEVRE TEMİZLİK </a:t>
            </a:r>
            <a:r>
              <a:rPr lang="tr-T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FAALİYETLERİ</a:t>
            </a:r>
            <a:endParaRPr lang="tr-T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 descr="C:\Users\USER\Desktop\faaliyet raporu\cevre temiziği\3f25af7d-9557-428a-b44c-7dc72e4aadf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11" y="1461246"/>
            <a:ext cx="5715000" cy="512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esktop\faaliyet raporu\cevre temiziği\b1a5b932-13f1-4c0a-8894-47c5063f61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471" y="1461246"/>
            <a:ext cx="5710518" cy="512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91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xmlns="" id="{F8FA774B-1B16-4740-B98D-6DF1748F4AF8}"/>
              </a:ext>
            </a:extLst>
          </p:cNvPr>
          <p:cNvSpPr txBox="1"/>
          <p:nvPr/>
        </p:nvSpPr>
        <p:spPr>
          <a:xfrm>
            <a:off x="3049138" y="174615"/>
            <a:ext cx="60937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BAHÇE VE PEYZAJ FAALİYETLERİ</a:t>
            </a:r>
            <a:endParaRPr lang="tr-TR" sz="3600" dirty="0"/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xmlns="" id="{477DECE0-E65C-4E8E-92DD-4FC11ED3072B}"/>
              </a:ext>
            </a:extLst>
          </p:cNvPr>
          <p:cNvSpPr/>
          <p:nvPr/>
        </p:nvSpPr>
        <p:spPr>
          <a:xfrm>
            <a:off x="3654666" y="196652"/>
            <a:ext cx="4882668" cy="110166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aphicFrame>
        <p:nvGraphicFramePr>
          <p:cNvPr id="10" name="Tablo 9">
            <a:extLst>
              <a:ext uri="{FF2B5EF4-FFF2-40B4-BE49-F238E27FC236}">
                <a16:creationId xmlns:a16="http://schemas.microsoft.com/office/drawing/2014/main" xmlns="" id="{E9F6C917-4529-468B-8299-417AE1ECF8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7592797"/>
              </p:ext>
            </p:extLst>
          </p:nvPr>
        </p:nvGraphicFramePr>
        <p:xfrm>
          <a:off x="449334" y="1705970"/>
          <a:ext cx="5528383" cy="45310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23249">
                  <a:extLst>
                    <a:ext uri="{9D8B030D-6E8A-4147-A177-3AD203B41FA5}">
                      <a16:colId xmlns:a16="http://schemas.microsoft.com/office/drawing/2014/main" xmlns="" val="2792675085"/>
                    </a:ext>
                  </a:extLst>
                </a:gridCol>
                <a:gridCol w="662793">
                  <a:extLst>
                    <a:ext uri="{9D8B030D-6E8A-4147-A177-3AD203B41FA5}">
                      <a16:colId xmlns:a16="http://schemas.microsoft.com/office/drawing/2014/main" xmlns="" val="220394042"/>
                    </a:ext>
                  </a:extLst>
                </a:gridCol>
                <a:gridCol w="103106">
                  <a:extLst>
                    <a:ext uri="{9D8B030D-6E8A-4147-A177-3AD203B41FA5}">
                      <a16:colId xmlns:a16="http://schemas.microsoft.com/office/drawing/2014/main" xmlns="" val="3171023868"/>
                    </a:ext>
                  </a:extLst>
                </a:gridCol>
                <a:gridCol w="503275">
                  <a:extLst>
                    <a:ext uri="{9D8B030D-6E8A-4147-A177-3AD203B41FA5}">
                      <a16:colId xmlns:a16="http://schemas.microsoft.com/office/drawing/2014/main" xmlns="" val="914311251"/>
                    </a:ext>
                  </a:extLst>
                </a:gridCol>
                <a:gridCol w="1066217">
                  <a:extLst>
                    <a:ext uri="{9D8B030D-6E8A-4147-A177-3AD203B41FA5}">
                      <a16:colId xmlns:a16="http://schemas.microsoft.com/office/drawing/2014/main" xmlns="" val="3261174516"/>
                    </a:ext>
                  </a:extLst>
                </a:gridCol>
                <a:gridCol w="1011313">
                  <a:extLst>
                    <a:ext uri="{9D8B030D-6E8A-4147-A177-3AD203B41FA5}">
                      <a16:colId xmlns:a16="http://schemas.microsoft.com/office/drawing/2014/main" xmlns="" val="2730510604"/>
                    </a:ext>
                  </a:extLst>
                </a:gridCol>
                <a:gridCol w="120464">
                  <a:extLst>
                    <a:ext uri="{9D8B030D-6E8A-4147-A177-3AD203B41FA5}">
                      <a16:colId xmlns:a16="http://schemas.microsoft.com/office/drawing/2014/main" xmlns="" val="2314051568"/>
                    </a:ext>
                  </a:extLst>
                </a:gridCol>
                <a:gridCol w="737966">
                  <a:extLst>
                    <a:ext uri="{9D8B030D-6E8A-4147-A177-3AD203B41FA5}">
                      <a16:colId xmlns:a16="http://schemas.microsoft.com/office/drawing/2014/main" xmlns="" val="3997355921"/>
                    </a:ext>
                  </a:extLst>
                </a:gridCol>
              </a:tblGrid>
              <a:tr h="647294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HİZMET SATIN ALARAK</a:t>
                      </a:r>
                      <a:endParaRPr lang="tr-TR" sz="12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tr-TR" sz="12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PERSONEL ÇALIŞTIRARAK</a:t>
                      </a:r>
                      <a:endParaRPr lang="tr-TR" sz="12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PERSONEL SAYISI</a:t>
                      </a:r>
                      <a:endParaRPr lang="tr-TR" sz="12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22948211"/>
                  </a:ext>
                </a:extLst>
              </a:tr>
              <a:tr h="647294">
                <a:tc rowSpan="2" gridSpan="3"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X</a:t>
                      </a:r>
                      <a:endParaRPr lang="tr-TR" sz="12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pPr algn="ctr" fontAlgn="ctr"/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2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BÜTÇELENEN</a:t>
                      </a:r>
                      <a:endParaRPr lang="tr-TR" sz="12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ÇALIŞAN</a:t>
                      </a:r>
                      <a:endParaRPr lang="tr-TR" sz="12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93613164"/>
                  </a:ext>
                </a:extLst>
              </a:tr>
              <a:tr h="647294">
                <a:tc gridSpan="3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r-TR" sz="1800" b="1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r>
                        <a:rPr lang="tr-TR" sz="18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8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1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r>
                        <a:rPr lang="tr-TR" sz="18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8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77171570"/>
                  </a:ext>
                </a:extLst>
              </a:tr>
              <a:tr h="64729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YEŞİL ALAN M²</a:t>
                      </a:r>
                      <a:endParaRPr lang="tr-TR" sz="12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AĞAÇ SAYISI</a:t>
                      </a:r>
                      <a:endParaRPr lang="tr-TR" sz="12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MEVSİMLİK ÇİÇEK SAYISI</a:t>
                      </a:r>
                      <a:endParaRPr lang="tr-TR" sz="12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21071894"/>
                  </a:ext>
                </a:extLst>
              </a:tr>
              <a:tr h="6472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r-TR" sz="1600" b="1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5000</a:t>
                      </a:r>
                      <a:endParaRPr lang="tr-TR" sz="16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VAR OLAN </a:t>
                      </a:r>
                      <a:endParaRPr lang="tr-TR" sz="12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YENİ DİKİLEN</a:t>
                      </a:r>
                      <a:endParaRPr lang="tr-TR" sz="12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VAR OLAN</a:t>
                      </a:r>
                      <a:endParaRPr lang="tr-TR" sz="12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YENİ DİKİLEN</a:t>
                      </a:r>
                      <a:endParaRPr lang="tr-TR" sz="12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r>
                        <a:rPr lang="tr-TR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YENİ DİKİLEN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83454333"/>
                  </a:ext>
                </a:extLst>
              </a:tr>
              <a:tr h="64729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1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tr-TR" sz="18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r-TR" sz="1800" b="1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tr-TR" sz="18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tr-TR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tr-TR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2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2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r>
                        <a:rPr lang="tr-TR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05356327"/>
                  </a:ext>
                </a:extLst>
              </a:tr>
              <a:tr h="64729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TOPLAM</a:t>
                      </a:r>
                      <a:endParaRPr lang="tr-TR" sz="12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r-TR" sz="1800" b="1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tr-TR" sz="18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r-TR" sz="16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endParaRPr lang="tr-TR" sz="16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80210788"/>
                  </a:ext>
                </a:extLst>
              </a:tr>
            </a:tbl>
          </a:graphicData>
        </a:graphic>
      </p:graphicFrame>
      <p:graphicFrame>
        <p:nvGraphicFramePr>
          <p:cNvPr id="14" name="Tablo 13">
            <a:extLst>
              <a:ext uri="{FF2B5EF4-FFF2-40B4-BE49-F238E27FC236}">
                <a16:creationId xmlns:a16="http://schemas.microsoft.com/office/drawing/2014/main" xmlns="" id="{AF1676DE-B5E0-40FD-888D-3AA3B296E7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2250772"/>
              </p:ext>
            </p:extLst>
          </p:nvPr>
        </p:nvGraphicFramePr>
        <p:xfrm>
          <a:off x="6194612" y="1679257"/>
          <a:ext cx="5641788" cy="45685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17326">
                  <a:extLst>
                    <a:ext uri="{9D8B030D-6E8A-4147-A177-3AD203B41FA5}">
                      <a16:colId xmlns:a16="http://schemas.microsoft.com/office/drawing/2014/main" xmlns="" val="1741370323"/>
                    </a:ext>
                  </a:extLst>
                </a:gridCol>
                <a:gridCol w="648271">
                  <a:extLst>
                    <a:ext uri="{9D8B030D-6E8A-4147-A177-3AD203B41FA5}">
                      <a16:colId xmlns:a16="http://schemas.microsoft.com/office/drawing/2014/main" xmlns="" val="934567754"/>
                    </a:ext>
                  </a:extLst>
                </a:gridCol>
                <a:gridCol w="1032955">
                  <a:extLst>
                    <a:ext uri="{9D8B030D-6E8A-4147-A177-3AD203B41FA5}">
                      <a16:colId xmlns:a16="http://schemas.microsoft.com/office/drawing/2014/main" xmlns="" val="2013597401"/>
                    </a:ext>
                  </a:extLst>
                </a:gridCol>
                <a:gridCol w="1043236">
                  <a:extLst>
                    <a:ext uri="{9D8B030D-6E8A-4147-A177-3AD203B41FA5}">
                      <a16:colId xmlns:a16="http://schemas.microsoft.com/office/drawing/2014/main" xmlns="" val="3584154689"/>
                    </a:ext>
                  </a:extLst>
                </a:gridCol>
              </a:tblGrid>
              <a:tr h="816802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HİZMET KONUSU</a:t>
                      </a:r>
                      <a:endParaRPr lang="tr-TR" sz="1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YAPILDI</a:t>
                      </a:r>
                      <a:endParaRPr lang="tr-TR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YAPILMAKTA</a:t>
                      </a:r>
                      <a:endParaRPr lang="tr-TR" sz="11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YAPILMADI</a:t>
                      </a:r>
                      <a:endParaRPr lang="tr-TR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67643064"/>
                  </a:ext>
                </a:extLst>
              </a:tr>
              <a:tr h="390806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DİKİLİ AĞAÇLARIN BUDANMASI</a:t>
                      </a:r>
                      <a:endParaRPr lang="tr-TR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✓</a:t>
                      </a:r>
                      <a:endParaRPr lang="tr-TR" sz="18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200" b="0" i="0" u="none" strike="noStrike">
                        <a:solidFill>
                          <a:srgbClr val="008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200" b="0" i="0" u="none" strike="noStrike">
                        <a:solidFill>
                          <a:srgbClr val="008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48899551"/>
                  </a:ext>
                </a:extLst>
              </a:tr>
              <a:tr h="644675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AĞAÇ DİPLERİNE KAZIK ÇAKILARAK İPLERLE BAĞLANIP SABİTLENMESİ</a:t>
                      </a:r>
                      <a:endParaRPr lang="tr-TR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r-TR" sz="18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200" b="0" i="0" u="none" strike="noStrike" dirty="0">
                        <a:solidFill>
                          <a:srgbClr val="008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200" b="0" i="0" u="none" strike="noStrike">
                        <a:solidFill>
                          <a:srgbClr val="008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40271998"/>
                  </a:ext>
                </a:extLst>
              </a:tr>
              <a:tr h="548528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YEŞİL ALANLARIN YABANİ OTLARDAN TEMİZLENMESİ</a:t>
                      </a:r>
                      <a:endParaRPr lang="tr-TR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✓</a:t>
                      </a:r>
                      <a:endParaRPr lang="tr-TR" sz="18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200" b="0" i="0" u="none" strike="noStrike">
                        <a:solidFill>
                          <a:srgbClr val="008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03065600"/>
                  </a:ext>
                </a:extLst>
              </a:tr>
              <a:tr h="636127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AĞAÇ DİPLERİNİN ÇAPALANMA İŞLEMİNİN YAPILMASI</a:t>
                      </a:r>
                      <a:endParaRPr lang="tr-TR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r-TR" sz="18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200" b="0" i="0" u="none" strike="noStrike" dirty="0">
                        <a:solidFill>
                          <a:srgbClr val="008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65472195"/>
                  </a:ext>
                </a:extLst>
              </a:tr>
              <a:tr h="680078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ÇALI GRUPLARININ ÇAPALANMA İŞLEMİ YAPILMASI</a:t>
                      </a:r>
                      <a:endParaRPr lang="tr-TR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r-TR" sz="18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200" b="0" i="0" u="none" strike="noStrike" dirty="0">
                        <a:solidFill>
                          <a:srgbClr val="008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200" b="0" i="0" u="none" strike="noStrike" dirty="0">
                        <a:solidFill>
                          <a:srgbClr val="008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02814146"/>
                  </a:ext>
                </a:extLst>
              </a:tr>
              <a:tr h="280252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SULAMA İŞLEMİ YAPILMASI</a:t>
                      </a:r>
                      <a:endParaRPr lang="tr-TR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r-TR" sz="18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200" b="0" i="0" u="none" strike="noStrike">
                        <a:solidFill>
                          <a:srgbClr val="008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200" b="0" i="0" u="none" strike="noStrike" dirty="0">
                        <a:solidFill>
                          <a:srgbClr val="008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31467786"/>
                  </a:ext>
                </a:extLst>
              </a:tr>
              <a:tr h="280252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İLAÇLAMA İŞLEMİ YAPILMASI</a:t>
                      </a:r>
                      <a:endParaRPr lang="tr-TR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✓</a:t>
                      </a:r>
                      <a:endParaRPr lang="tr-TR" sz="18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200" b="0" i="0" u="none" strike="noStrike">
                        <a:solidFill>
                          <a:srgbClr val="008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200" b="0" i="0" u="none" strike="noStrike" dirty="0">
                        <a:solidFill>
                          <a:srgbClr val="008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26975254"/>
                  </a:ext>
                </a:extLst>
              </a:tr>
              <a:tr h="280252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ÇİM BİÇME İŞLEMİ YAPILMASI</a:t>
                      </a:r>
                      <a:endParaRPr lang="tr-TR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✓</a:t>
                      </a:r>
                      <a:endParaRPr lang="tr-TR" sz="18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200" b="0" i="0" u="none" strike="noStrike">
                        <a:solidFill>
                          <a:srgbClr val="008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200" b="0" i="0" u="none" strike="noStrike" dirty="0">
                        <a:solidFill>
                          <a:srgbClr val="008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021983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225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13092022\budanan ağaçlar\5404cd60-4dab-4f23-a2af-5ba79181afd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03439"/>
            <a:ext cx="5607424" cy="528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xmlns="" id="{F8FA774B-1B16-4740-B98D-6DF1748F4AF8}"/>
              </a:ext>
            </a:extLst>
          </p:cNvPr>
          <p:cNvSpPr txBox="1"/>
          <p:nvPr/>
        </p:nvSpPr>
        <p:spPr>
          <a:xfrm>
            <a:off x="1344705" y="174615"/>
            <a:ext cx="93860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BAHÇE VE PEYZAJ FAALİYETLERİ</a:t>
            </a:r>
            <a:endParaRPr lang="tr-TR" sz="3600" dirty="0"/>
          </a:p>
        </p:txBody>
      </p:sp>
      <p:pic>
        <p:nvPicPr>
          <p:cNvPr id="7171" name="Picture 3" descr="C:\Users\USER\Desktop\faaliyet raporu\çim biçme\9c8e682b-4c5c-49aa-a5e6-7d2fff2356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435" y="1103439"/>
            <a:ext cx="5871883" cy="528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91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074895" y="2998242"/>
            <a:ext cx="63470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TEŞEKKÜR EDERİZ</a:t>
            </a:r>
            <a:endParaRPr lang="tr-TR" sz="4400" dirty="0"/>
          </a:p>
        </p:txBody>
      </p:sp>
    </p:spTree>
    <p:extLst>
      <p:ext uri="{BB962C8B-B14F-4D97-AF65-F5344CB8AC3E}">
        <p14:creationId xmlns:p14="http://schemas.microsoft.com/office/powerpoint/2010/main" val="1510629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xmlns="" id="{3AE3A821-6BE5-4AD2-90D7-EBB1B910DABB}"/>
              </a:ext>
            </a:extLst>
          </p:cNvPr>
          <p:cNvSpPr/>
          <p:nvPr/>
        </p:nvSpPr>
        <p:spPr>
          <a:xfrm>
            <a:off x="3912989" y="372267"/>
            <a:ext cx="4366022" cy="881064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xmlns="" id="{1B9BEE38-408F-4AAD-9258-C1030D5A460A}"/>
              </a:ext>
            </a:extLst>
          </p:cNvPr>
          <p:cNvSpPr txBox="1"/>
          <p:nvPr/>
        </p:nvSpPr>
        <p:spPr>
          <a:xfrm>
            <a:off x="4101674" y="458856"/>
            <a:ext cx="45833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</a:t>
            </a:r>
            <a:r>
              <a:rPr lang="tr-TR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TANITIMI</a:t>
            </a:r>
            <a:endParaRPr lang="tr-TR" sz="4000" dirty="0"/>
          </a:p>
        </p:txBody>
      </p:sp>
      <p:sp>
        <p:nvSpPr>
          <p:cNvPr id="13" name="İçerik Yer Tutucusu 12">
            <a:extLst>
              <a:ext uri="{FF2B5EF4-FFF2-40B4-BE49-F238E27FC236}">
                <a16:creationId xmlns:a16="http://schemas.microsoft.com/office/drawing/2014/main" xmlns="" id="{E2834B0B-AB4E-411E-81F7-29FD1A6B49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457200" algn="just">
              <a:buNone/>
            </a:pPr>
            <a:endParaRPr lang="tr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7200" algn="just">
              <a:buNone/>
            </a:pPr>
            <a:r>
              <a:rPr lang="tr-T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Mimsan Toplu Yapı Yönetimi </a:t>
            </a:r>
            <a:r>
              <a:rPr lang="tr-TR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Sitesi;</a:t>
            </a:r>
            <a:r>
              <a:rPr lang="tr-TR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İstanbul</a:t>
            </a:r>
            <a:r>
              <a:rPr lang="tr-T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ili, </a:t>
            </a:r>
            <a:r>
              <a:rPr lang="tr-TR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Esenyurt</a:t>
            </a:r>
            <a:r>
              <a:rPr lang="tr-T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İlçesi, Orhangazi mahallesin de 526  </a:t>
            </a:r>
            <a:r>
              <a:rPr lang="tr-T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bağımsız </a:t>
            </a:r>
            <a:r>
              <a:rPr lang="tr-T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bölüm işyerinden oluşan bir projedir</a:t>
            </a:r>
            <a:r>
              <a:rPr lang="tr-T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tr-T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tr-TR" sz="4000" dirty="0"/>
          </a:p>
        </p:txBody>
      </p:sp>
    </p:spTree>
    <p:extLst>
      <p:ext uri="{BB962C8B-B14F-4D97-AF65-F5344CB8AC3E}">
        <p14:creationId xmlns:p14="http://schemas.microsoft.com/office/powerpoint/2010/main" val="382926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k: Aşağı 10">
            <a:extLst>
              <a:ext uri="{FF2B5EF4-FFF2-40B4-BE49-F238E27FC236}">
                <a16:creationId xmlns:a16="http://schemas.microsoft.com/office/drawing/2014/main" xmlns="" id="{2626E1C4-3C5B-4080-85BB-CC0227E016D1}"/>
              </a:ext>
            </a:extLst>
          </p:cNvPr>
          <p:cNvSpPr/>
          <p:nvPr/>
        </p:nvSpPr>
        <p:spPr>
          <a:xfrm>
            <a:off x="5918398" y="4376537"/>
            <a:ext cx="274439" cy="361316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Ok: Aşağı 11">
            <a:extLst>
              <a:ext uri="{FF2B5EF4-FFF2-40B4-BE49-F238E27FC236}">
                <a16:creationId xmlns:a16="http://schemas.microsoft.com/office/drawing/2014/main" xmlns="" id="{0F5F4F13-6AF2-4E68-BC7D-96FD420E2965}"/>
              </a:ext>
            </a:extLst>
          </p:cNvPr>
          <p:cNvSpPr/>
          <p:nvPr/>
        </p:nvSpPr>
        <p:spPr>
          <a:xfrm>
            <a:off x="5922268" y="3418056"/>
            <a:ext cx="274439" cy="361316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Ok: Aşağı 9">
            <a:extLst>
              <a:ext uri="{FF2B5EF4-FFF2-40B4-BE49-F238E27FC236}">
                <a16:creationId xmlns:a16="http://schemas.microsoft.com/office/drawing/2014/main" xmlns="" id="{91E1645C-0DB1-495E-A74E-FF3485940937}"/>
              </a:ext>
            </a:extLst>
          </p:cNvPr>
          <p:cNvSpPr/>
          <p:nvPr/>
        </p:nvSpPr>
        <p:spPr>
          <a:xfrm>
            <a:off x="5918399" y="2490339"/>
            <a:ext cx="274439" cy="361316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xmlns="" id="{F5AB5C5A-A3D9-4A02-9C6D-6525D6045841}"/>
              </a:ext>
            </a:extLst>
          </p:cNvPr>
          <p:cNvSpPr/>
          <p:nvPr/>
        </p:nvSpPr>
        <p:spPr>
          <a:xfrm>
            <a:off x="3337619" y="446850"/>
            <a:ext cx="5821561" cy="1135948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xmlns="" id="{4CD3D847-A8F7-47CD-BC41-180B635CEAC5}"/>
              </a:ext>
            </a:extLst>
          </p:cNvPr>
          <p:cNvSpPr txBox="1"/>
          <p:nvPr/>
        </p:nvSpPr>
        <p:spPr>
          <a:xfrm>
            <a:off x="2895600" y="599325"/>
            <a:ext cx="6400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MİMSAN TOPLU YAPI SİTE </a:t>
            </a:r>
            <a:r>
              <a:rPr lang="tr-TR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YÖNETİMİ ORGANİZASYON ŞEMASI </a:t>
            </a: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xmlns="" id="{DDE01B93-C437-4D32-9FFF-526D548580D4}"/>
              </a:ext>
            </a:extLst>
          </p:cNvPr>
          <p:cNvSpPr/>
          <p:nvPr/>
        </p:nvSpPr>
        <p:spPr>
          <a:xfrm>
            <a:off x="4038600" y="2008315"/>
            <a:ext cx="4038600" cy="575245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xmlns="" id="{4FAFB6B9-0478-4684-AB38-E9690ECE347A}"/>
              </a:ext>
            </a:extLst>
          </p:cNvPr>
          <p:cNvSpPr/>
          <p:nvPr/>
        </p:nvSpPr>
        <p:spPr>
          <a:xfrm>
            <a:off x="4058759" y="2944488"/>
            <a:ext cx="4038600" cy="575245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xmlns="" id="{6774B03C-D66B-4D21-B68A-D450686BE2AF}"/>
              </a:ext>
            </a:extLst>
          </p:cNvPr>
          <p:cNvSpPr/>
          <p:nvPr/>
        </p:nvSpPr>
        <p:spPr>
          <a:xfrm>
            <a:off x="4036318" y="3880661"/>
            <a:ext cx="4038600" cy="575245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xmlns="" id="{59CBE50B-3521-44A8-B832-B0F0BE0A7B48}"/>
              </a:ext>
            </a:extLst>
          </p:cNvPr>
          <p:cNvSpPr txBox="1"/>
          <p:nvPr/>
        </p:nvSpPr>
        <p:spPr>
          <a:xfrm>
            <a:off x="4058758" y="2129411"/>
            <a:ext cx="4016159" cy="487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r-TR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YÖNETİM KURULU</a:t>
            </a:r>
            <a:endParaRPr lang="tr-TR" sz="24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xmlns="" id="{567B25C7-0F50-4D82-ADA6-E792766A8884}"/>
              </a:ext>
            </a:extLst>
          </p:cNvPr>
          <p:cNvSpPr txBox="1"/>
          <p:nvPr/>
        </p:nvSpPr>
        <p:spPr>
          <a:xfrm>
            <a:off x="4069972" y="3013000"/>
            <a:ext cx="4016159" cy="42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r-TR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ORKUN GRUP</a:t>
            </a:r>
            <a:endParaRPr lang="tr-TR" sz="20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xmlns="" id="{A55ECDB8-78D1-4724-9440-1CA646AA4143}"/>
              </a:ext>
            </a:extLst>
          </p:cNvPr>
          <p:cNvSpPr txBox="1"/>
          <p:nvPr/>
        </p:nvSpPr>
        <p:spPr>
          <a:xfrm>
            <a:off x="4047537" y="3934244"/>
            <a:ext cx="4016159" cy="487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r-TR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PROJE</a:t>
            </a:r>
            <a:r>
              <a:rPr lang="tr-TR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YÖNETİCİSİ</a:t>
            </a:r>
            <a:endParaRPr lang="tr-TR" sz="24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Dikdörtgen: Köşeleri Yuvarlatılmış 17">
            <a:extLst>
              <a:ext uri="{FF2B5EF4-FFF2-40B4-BE49-F238E27FC236}">
                <a16:creationId xmlns:a16="http://schemas.microsoft.com/office/drawing/2014/main" xmlns="" id="{FBECA1F3-496B-424C-B37B-FA148E130F5E}"/>
              </a:ext>
            </a:extLst>
          </p:cNvPr>
          <p:cNvSpPr/>
          <p:nvPr/>
        </p:nvSpPr>
        <p:spPr>
          <a:xfrm>
            <a:off x="3230923" y="4892263"/>
            <a:ext cx="1610790" cy="140556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r-TR" sz="1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ÖZEL GÜVENLİK PERSONELİ</a:t>
            </a:r>
            <a:endParaRPr lang="tr-TR" sz="16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Dikdörtgen: Köşeleri Yuvarlatılmış 18">
            <a:extLst>
              <a:ext uri="{FF2B5EF4-FFF2-40B4-BE49-F238E27FC236}">
                <a16:creationId xmlns:a16="http://schemas.microsoft.com/office/drawing/2014/main" xmlns="" id="{674ADE52-757C-49CB-A92A-485DE4DC5403}"/>
              </a:ext>
            </a:extLst>
          </p:cNvPr>
          <p:cNvSpPr/>
          <p:nvPr/>
        </p:nvSpPr>
        <p:spPr>
          <a:xfrm>
            <a:off x="5250221" y="4891994"/>
            <a:ext cx="1610790" cy="140556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r-TR" sz="1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TEMİZLİK PERSONELİ</a:t>
            </a:r>
          </a:p>
        </p:txBody>
      </p:sp>
      <p:sp>
        <p:nvSpPr>
          <p:cNvPr id="29" name="Dikdörtgen: Köşeleri Yuvarlatılmış 28">
            <a:extLst>
              <a:ext uri="{FF2B5EF4-FFF2-40B4-BE49-F238E27FC236}">
                <a16:creationId xmlns:a16="http://schemas.microsoft.com/office/drawing/2014/main" xmlns="" id="{04BF49D6-8A1E-47E8-ACF6-71417A7AF10F}"/>
              </a:ext>
            </a:extLst>
          </p:cNvPr>
          <p:cNvSpPr/>
          <p:nvPr/>
        </p:nvSpPr>
        <p:spPr>
          <a:xfrm>
            <a:off x="7052112" y="4891995"/>
            <a:ext cx="1610790" cy="140556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r-TR" sz="1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MUHASEBE/HALKLA İLİŞKİLER</a:t>
            </a:r>
          </a:p>
        </p:txBody>
      </p:sp>
      <p:sp>
        <p:nvSpPr>
          <p:cNvPr id="30" name="Dikdörtgen 29">
            <a:extLst>
              <a:ext uri="{FF2B5EF4-FFF2-40B4-BE49-F238E27FC236}">
                <a16:creationId xmlns:a16="http://schemas.microsoft.com/office/drawing/2014/main" xmlns="" id="{AEC383DF-0CC7-4EF5-8409-6B44ACE04C74}"/>
              </a:ext>
            </a:extLst>
          </p:cNvPr>
          <p:cNvSpPr/>
          <p:nvPr/>
        </p:nvSpPr>
        <p:spPr>
          <a:xfrm>
            <a:off x="7523136" y="6003557"/>
            <a:ext cx="668741" cy="28190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endParaRPr lang="tr-TR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Dikdörtgen 30">
            <a:extLst>
              <a:ext uri="{FF2B5EF4-FFF2-40B4-BE49-F238E27FC236}">
                <a16:creationId xmlns:a16="http://schemas.microsoft.com/office/drawing/2014/main" xmlns="" id="{6D369877-4993-4DE5-887B-E411EFE8F458}"/>
              </a:ext>
            </a:extLst>
          </p:cNvPr>
          <p:cNvSpPr/>
          <p:nvPr/>
        </p:nvSpPr>
        <p:spPr>
          <a:xfrm>
            <a:off x="3701947" y="6012522"/>
            <a:ext cx="668741" cy="28190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(12)</a:t>
            </a:r>
            <a:endParaRPr lang="tr-TR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ikdörtgen 31">
            <a:extLst>
              <a:ext uri="{FF2B5EF4-FFF2-40B4-BE49-F238E27FC236}">
                <a16:creationId xmlns:a16="http://schemas.microsoft.com/office/drawing/2014/main" xmlns="" id="{3547CA16-D621-49E3-A247-4468D325016B}"/>
              </a:ext>
            </a:extLst>
          </p:cNvPr>
          <p:cNvSpPr/>
          <p:nvPr/>
        </p:nvSpPr>
        <p:spPr>
          <a:xfrm>
            <a:off x="5761628" y="6003556"/>
            <a:ext cx="668741" cy="28190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endParaRPr lang="tr-TR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41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xmlns="" id="{18FE1AAA-4D40-455E-9750-4869489E5495}"/>
              </a:ext>
            </a:extLst>
          </p:cNvPr>
          <p:cNvSpPr/>
          <p:nvPr/>
        </p:nvSpPr>
        <p:spPr>
          <a:xfrm>
            <a:off x="3654666" y="335249"/>
            <a:ext cx="4882668" cy="881064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xmlns="" id="{D2745396-3867-4711-BBF4-0AE9291E020F}"/>
              </a:ext>
            </a:extLst>
          </p:cNvPr>
          <p:cNvSpPr txBox="1"/>
          <p:nvPr/>
        </p:nvSpPr>
        <p:spPr>
          <a:xfrm>
            <a:off x="3654666" y="452615"/>
            <a:ext cx="50509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İDARİ FAALİYETLER</a:t>
            </a:r>
            <a:endParaRPr lang="tr-TR" sz="3600" dirty="0"/>
          </a:p>
        </p:txBody>
      </p:sp>
      <p:sp>
        <p:nvSpPr>
          <p:cNvPr id="2" name="İçerik Yer Tutucusu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 algn="just"/>
            <a:r>
              <a:rPr lang="tr-TR" dirty="0"/>
              <a:t>Sitemizde ortak alan işgali yapan firmalara uyarı yazıları </a:t>
            </a:r>
            <a:r>
              <a:rPr lang="tr-TR" dirty="0" err="1"/>
              <a:t>yazılmış,ortak</a:t>
            </a:r>
            <a:r>
              <a:rPr lang="tr-TR" dirty="0"/>
              <a:t> alanlardan koydukları malzemeleri kaldırmaları talep edilmiştir</a:t>
            </a:r>
          </a:p>
          <a:p>
            <a:pPr lvl="0" algn="just"/>
            <a:r>
              <a:rPr lang="tr-TR" dirty="0" smtClean="0"/>
              <a:t>Sitemizde ortak </a:t>
            </a:r>
            <a:r>
              <a:rPr lang="tr-TR" dirty="0"/>
              <a:t>alanda </a:t>
            </a:r>
            <a:r>
              <a:rPr lang="tr-TR" dirty="0" smtClean="0"/>
              <a:t>bazı işyerlerine </a:t>
            </a:r>
            <a:r>
              <a:rPr lang="tr-TR" dirty="0"/>
              <a:t>ait uzun süredir hareketsiz duran arızalı /kazalı </a:t>
            </a:r>
            <a:r>
              <a:rPr lang="tr-TR" dirty="0" smtClean="0"/>
              <a:t>araçlarını  bulundukları </a:t>
            </a:r>
            <a:r>
              <a:rPr lang="tr-TR" dirty="0"/>
              <a:t>alandan kaldırmaları için </a:t>
            </a:r>
            <a:r>
              <a:rPr lang="tr-TR" dirty="0" smtClean="0"/>
              <a:t>sözlü / yazılı uyarıları yapılmış ve ortak alanda bulunan bu  araçlarını </a:t>
            </a:r>
            <a:r>
              <a:rPr lang="tr-TR" dirty="0"/>
              <a:t>kaldırılmaları talep edilmiştir.</a:t>
            </a:r>
          </a:p>
          <a:p>
            <a:pPr lvl="0" algn="just"/>
            <a:r>
              <a:rPr lang="tr-TR" dirty="0"/>
              <a:t>Ortak alanda çöp konteynırlarına evsel atık dışında işyerinin faaliyeti ile ilgili maddeler (</a:t>
            </a:r>
            <a:r>
              <a:rPr lang="tr-TR" dirty="0" err="1"/>
              <a:t>kağıt,cam,moloz,ahşap,plastik</a:t>
            </a:r>
            <a:r>
              <a:rPr lang="tr-TR" dirty="0"/>
              <a:t> </a:t>
            </a:r>
            <a:r>
              <a:rPr lang="tr-TR" dirty="0" err="1"/>
              <a:t>vs</a:t>
            </a:r>
            <a:r>
              <a:rPr lang="tr-TR" dirty="0"/>
              <a:t>)atan </a:t>
            </a:r>
            <a:r>
              <a:rPr lang="tr-TR" dirty="0" smtClean="0"/>
              <a:t>işyerlerine  sözlü / yazılı uyarılar yapılmıştır.</a:t>
            </a:r>
            <a:endParaRPr lang="tr-TR" dirty="0"/>
          </a:p>
          <a:p>
            <a:pPr lvl="0" algn="just"/>
            <a:r>
              <a:rPr lang="tr-TR" dirty="0"/>
              <a:t>Her ayın 1’ inde site sakinlerine hesap ekstreleri </a:t>
            </a:r>
            <a:r>
              <a:rPr lang="tr-TR" dirty="0" smtClean="0"/>
              <a:t>gönderilmiş, aynı </a:t>
            </a:r>
            <a:r>
              <a:rPr lang="tr-TR" dirty="0"/>
              <a:t>ayın 11. günü ödeme yapmayan site sakinleri aranarak </a:t>
            </a:r>
            <a:r>
              <a:rPr lang="tr-TR" dirty="0" smtClean="0"/>
              <a:t>bakiyelerini ödemesi </a:t>
            </a:r>
            <a:r>
              <a:rPr lang="tr-TR" dirty="0"/>
              <a:t>konusu hızlandırılmıştır.</a:t>
            </a:r>
          </a:p>
          <a:p>
            <a:pPr lvl="0" algn="just"/>
            <a:r>
              <a:rPr lang="tr-TR" dirty="0"/>
              <a:t>Aidatlarını zamanında ödemeyen işyerlerine SMS ile aidatlarını ödemeleri için uyarıda bulunulmuş aksi durumda yasal takibin başlayacağı bilgisi paylaşılmıştır.</a:t>
            </a:r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1885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xmlns="" id="{95118E26-DD9A-40C3-BB15-4B451D4C6CA4}"/>
              </a:ext>
            </a:extLst>
          </p:cNvPr>
          <p:cNvSpPr/>
          <p:nvPr/>
        </p:nvSpPr>
        <p:spPr>
          <a:xfrm>
            <a:off x="3654666" y="335249"/>
            <a:ext cx="4882668" cy="1040696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xmlns="" id="{C66A74F1-7E1E-4257-897A-7528F85582CF}"/>
              </a:ext>
            </a:extLst>
          </p:cNvPr>
          <p:cNvSpPr txBox="1"/>
          <p:nvPr/>
        </p:nvSpPr>
        <p:spPr>
          <a:xfrm>
            <a:off x="3654666" y="291707"/>
            <a:ext cx="48826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TEKNİK&amp;İNŞAİ FAALİYETLER</a:t>
            </a:r>
            <a:endParaRPr lang="tr-TR" sz="3600" dirty="0"/>
          </a:p>
        </p:txBody>
      </p:sp>
      <p:sp>
        <p:nvSpPr>
          <p:cNvPr id="2" name="Dikdörtgen 1"/>
          <p:cNvSpPr/>
          <p:nvPr/>
        </p:nvSpPr>
        <p:spPr>
          <a:xfrm>
            <a:off x="1703294" y="1375945"/>
            <a:ext cx="98791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</a:pPr>
            <a:r>
              <a:rPr lang="tr-T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        </a:t>
            </a:r>
            <a:r>
              <a:rPr lang="tr-TR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MİMSAN TOPLU YAPI YÖNETİMİ </a:t>
            </a:r>
            <a:r>
              <a:rPr lang="tr-TR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WEB SİTESİ                           	KURULDU,TWİTER,FACEBOOK,İNSTAGRAM HESAPLARI AÇILDI</a:t>
            </a:r>
            <a:endParaRPr lang="tr-TR" sz="2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3" y="2576274"/>
            <a:ext cx="5965825" cy="4073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76274"/>
            <a:ext cx="5997388" cy="4073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363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xmlns="" id="{95118E26-DD9A-40C3-BB15-4B451D4C6CA4}"/>
              </a:ext>
            </a:extLst>
          </p:cNvPr>
          <p:cNvSpPr/>
          <p:nvPr/>
        </p:nvSpPr>
        <p:spPr>
          <a:xfrm>
            <a:off x="3654666" y="335249"/>
            <a:ext cx="4882668" cy="1040696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xmlns="" id="{C66A74F1-7E1E-4257-897A-7528F85582CF}"/>
              </a:ext>
            </a:extLst>
          </p:cNvPr>
          <p:cNvSpPr txBox="1"/>
          <p:nvPr/>
        </p:nvSpPr>
        <p:spPr>
          <a:xfrm>
            <a:off x="3654666" y="291707"/>
            <a:ext cx="48826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TEKNİK&amp;İNŞAİ FAALİYETLER</a:t>
            </a:r>
            <a:endParaRPr lang="tr-TR" sz="3600" dirty="0"/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xmlns="" id="{D732919E-87A6-4CF4-8C66-A0711C708D0E}"/>
              </a:ext>
            </a:extLst>
          </p:cNvPr>
          <p:cNvSpPr/>
          <p:nvPr/>
        </p:nvSpPr>
        <p:spPr>
          <a:xfrm>
            <a:off x="6865258" y="2580822"/>
            <a:ext cx="4601029" cy="2840944"/>
          </a:xfrm>
          <a:prstGeom prst="roundRect">
            <a:avLst/>
          </a:prstGeom>
          <a:solidFill>
            <a:srgbClr val="002060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541" y="1999129"/>
            <a:ext cx="5836024" cy="3971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1398494" y="1375945"/>
            <a:ext cx="98791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</a:pP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400" b="1" dirty="0"/>
              <a:t>Sitenin Üst ve Alt girişlerine  Bariyer sistemi ve Plaka okuma sistemi yapıldı </a:t>
            </a:r>
            <a:endParaRPr lang="tr-TR" dirty="0"/>
          </a:p>
        </p:txBody>
      </p:sp>
      <p:pic>
        <p:nvPicPr>
          <p:cNvPr id="2051" name="Picture 3" descr="C:\Users\USER\Desktop\faaliyet raporu\güvenlik kulubeleri boya\alt güvenlik kulubesi\3a3eacb2-3a33-47ec-9c6a-6b531b92db6a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1999128"/>
            <a:ext cx="5500688" cy="3971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851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8CA1556A-1B97-407C-A459-9CBABE1EE152}"/>
              </a:ext>
            </a:extLst>
          </p:cNvPr>
          <p:cNvSpPr txBox="1"/>
          <p:nvPr/>
        </p:nvSpPr>
        <p:spPr>
          <a:xfrm>
            <a:off x="319313" y="242009"/>
            <a:ext cx="11227227" cy="1668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800"/>
              </a:spcAft>
            </a:pPr>
            <a:r>
              <a:rPr lang="tr-T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SİTE İÇERİSİNDEKİ 126 ADET AYDINLATMA LAMBALARI TASARRUFLU LED LAMBA İLE DEĞİŞTİRİLDİ VE LAMBALAR YANAR HALE GETİRİLDİ</a:t>
            </a:r>
            <a:endParaRPr lang="tr-TR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xmlns="" id="{E8D96270-5E4A-40C3-B223-BDB0B06432CF}"/>
              </a:ext>
            </a:extLst>
          </p:cNvPr>
          <p:cNvSpPr/>
          <p:nvPr/>
        </p:nvSpPr>
        <p:spPr>
          <a:xfrm>
            <a:off x="7554684" y="3233053"/>
            <a:ext cx="3592287" cy="3410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Fotoğraf açıklaması</a:t>
            </a:r>
          </a:p>
        </p:txBody>
      </p:sp>
      <p:sp>
        <p:nvSpPr>
          <p:cNvPr id="12" name="Dikdörtgen 11">
            <a:extLst>
              <a:ext uri="{FF2B5EF4-FFF2-40B4-BE49-F238E27FC236}">
                <a16:creationId xmlns:a16="http://schemas.microsoft.com/office/drawing/2014/main" xmlns="" id="{72A50957-10F1-4EEC-A7CD-D47E93DF3B39}"/>
              </a:ext>
            </a:extLst>
          </p:cNvPr>
          <p:cNvSpPr/>
          <p:nvPr/>
        </p:nvSpPr>
        <p:spPr>
          <a:xfrm>
            <a:off x="7514770" y="6152378"/>
            <a:ext cx="3592287" cy="3410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Fotoğraf açıklaması</a:t>
            </a:r>
          </a:p>
        </p:txBody>
      </p:sp>
      <p:pic>
        <p:nvPicPr>
          <p:cNvPr id="8" name="Resim 7" descr="C:\Users\USER\AppData\Local\Microsoft\Windows\INetCache\Content.Word\ab3448c6-c00f-4020-9a06-a29f4a3b4fe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12" y="1828800"/>
            <a:ext cx="5681914" cy="3917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Resim 9" descr="\\desktop-ljhk6f8\Users\User\Desktop\Ortak\WEB SİTESİ\126 adet elektirik direği lambası led lambaya cevrildi  arızalar giderildi\5219d62c-22fa-46f9-b286-e1e5d07ee0f4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828800"/>
            <a:ext cx="5719706" cy="39175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105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8CA1556A-1B97-407C-A459-9CBABE1EE152}"/>
              </a:ext>
            </a:extLst>
          </p:cNvPr>
          <p:cNvSpPr txBox="1"/>
          <p:nvPr/>
        </p:nvSpPr>
        <p:spPr>
          <a:xfrm>
            <a:off x="3566485" y="573702"/>
            <a:ext cx="54893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tr-T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SİTENİN ALT GİRİŞ TABELALARI DEĞİŞTİ</a:t>
            </a:r>
            <a:endParaRPr lang="tr-T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xmlns="" id="{E8D96270-5E4A-40C3-B223-BDB0B06432CF}"/>
              </a:ext>
            </a:extLst>
          </p:cNvPr>
          <p:cNvSpPr/>
          <p:nvPr/>
        </p:nvSpPr>
        <p:spPr>
          <a:xfrm>
            <a:off x="7554684" y="3233053"/>
            <a:ext cx="3592287" cy="3410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Fotoğraf açıklaması</a:t>
            </a:r>
          </a:p>
        </p:txBody>
      </p:sp>
      <p:sp>
        <p:nvSpPr>
          <p:cNvPr id="12" name="Dikdörtgen 11">
            <a:extLst>
              <a:ext uri="{FF2B5EF4-FFF2-40B4-BE49-F238E27FC236}">
                <a16:creationId xmlns:a16="http://schemas.microsoft.com/office/drawing/2014/main" xmlns="" id="{72A50957-10F1-4EEC-A7CD-D47E93DF3B39}"/>
              </a:ext>
            </a:extLst>
          </p:cNvPr>
          <p:cNvSpPr/>
          <p:nvPr/>
        </p:nvSpPr>
        <p:spPr>
          <a:xfrm>
            <a:off x="7514770" y="6152378"/>
            <a:ext cx="3592287" cy="3410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Fotoğraf açıklaması</a:t>
            </a:r>
          </a:p>
        </p:txBody>
      </p:sp>
      <p:pic>
        <p:nvPicPr>
          <p:cNvPr id="8" name="Resim 7" descr="\\desktop-ljhk6f8\Users\User\Desktop\Ortak\WEB SİTESİ\sitenin alt girişindeki  tabelaları değişti\1a2ba6f4-d541-452d-845f-868c7b4db04c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11" y="1721224"/>
            <a:ext cx="5704841" cy="4105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Resim 9" descr="\\desktop-ljhk6f8\Users\User\Desktop\Ortak\WEB SİTESİ\sitenin alt girişindeki  tabelaları değişti\4bc0f924-a455-4cb0-9191-da84e46a35d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506" y="1721225"/>
            <a:ext cx="5543102" cy="41058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640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1420</TotalTime>
  <Words>721</Words>
  <Application>Microsoft Office PowerPoint</Application>
  <PresentationFormat>Özel</PresentationFormat>
  <Paragraphs>225</Paragraphs>
  <Slides>25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25</vt:i4>
      </vt:variant>
    </vt:vector>
  </HeadingPairs>
  <TitlesOfParts>
    <vt:vector size="26" baseType="lpstr">
      <vt:lpstr>Office Teması</vt:lpstr>
      <vt:lpstr>PowerPoint Sunusu</vt:lpstr>
      <vt:lpstr>   İÇİNDEKİLER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aylin özkesiciler</dc:creator>
  <cp:lastModifiedBy>Windows Kullanıcısı</cp:lastModifiedBy>
  <cp:revision>64</cp:revision>
  <dcterms:created xsi:type="dcterms:W3CDTF">2022-03-25T06:51:46Z</dcterms:created>
  <dcterms:modified xsi:type="dcterms:W3CDTF">2022-09-27T13:13:42Z</dcterms:modified>
</cp:coreProperties>
</file>