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8" r:id="rId3"/>
    <p:sldId id="259" r:id="rId4"/>
    <p:sldId id="260" r:id="rId5"/>
    <p:sldId id="261" r:id="rId6"/>
    <p:sldId id="292" r:id="rId7"/>
    <p:sldId id="284" r:id="rId8"/>
    <p:sldId id="286" r:id="rId9"/>
    <p:sldId id="296" r:id="rId10"/>
    <p:sldId id="285" r:id="rId11"/>
    <p:sldId id="290" r:id="rId12"/>
    <p:sldId id="297" r:id="rId13"/>
    <p:sldId id="298" r:id="rId14"/>
    <p:sldId id="299" r:id="rId15"/>
    <p:sldId id="300" r:id="rId16"/>
    <p:sldId id="287" r:id="rId17"/>
    <p:sldId id="268" r:id="rId18"/>
    <p:sldId id="272" r:id="rId19"/>
    <p:sldId id="265" r:id="rId20"/>
    <p:sldId id="288" r:id="rId21"/>
    <p:sldId id="275" r:id="rId22"/>
    <p:sldId id="289" r:id="rId23"/>
    <p:sldId id="294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3" autoAdjust="0"/>
    <p:restoredTop sz="94660"/>
  </p:normalViewPr>
  <p:slideViewPr>
    <p:cSldViewPr snapToGrid="0">
      <p:cViewPr varScale="1">
        <p:scale>
          <a:sx n="85" d="100"/>
          <a:sy n="85" d="100"/>
        </p:scale>
        <p:origin x="-422" y="-72"/>
      </p:cViewPr>
      <p:guideLst>
        <p:guide orient="horz" pos="2131"/>
        <p:guide pos="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FD05E1F3-709C-414C-977E-C6A7A35F0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="" xmlns:a16="http://schemas.microsoft.com/office/drawing/2014/main" id="{17F87DB2-CAAC-46A8-A689-7AFDE04AB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EA7F3A31-3716-413F-98DE-ED09DFD9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70862C1E-7D37-45E1-9CD7-FE2D9C75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FE3325E0-2D03-46D6-98A8-3D1CBA878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689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845DACFA-D1A9-4C99-A2DC-7D98082A8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1894E81B-8E32-4D2D-BD45-470BC00072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382DC456-B1DF-40B0-BAAD-9FFAE019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55F38B1A-1A53-44A5-AB18-25AC874BD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86FD8017-D175-477D-9080-8A949140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12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="" xmlns:a16="http://schemas.microsoft.com/office/drawing/2014/main" id="{40A1178A-A757-4830-B80C-14C78ADF7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="" xmlns:a16="http://schemas.microsoft.com/office/drawing/2014/main" id="{7E4B5D9C-35CE-40A3-AF87-9462E6866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3742DBA0-BE7D-4356-920F-976C86295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B8EEB03F-9436-482E-AE09-7699BB56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64209BCF-6693-43C4-85B7-75BBB73E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694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A45EE33-AB90-4C7B-83B6-4CDEFA4C5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9AF0ED68-24A5-4EFB-8E79-1176D711C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57E09C08-BF82-40AF-BA5E-7063109D2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CA5052F3-DB8B-46F4-B1BD-7EE80A8C8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8294085A-F90E-4926-AFB9-AE07BB96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331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0AA074E6-14D6-41ED-A49A-EC70FF1F8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1EEBBA45-0068-4C9B-971C-637DC1155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6ED78A4F-4FBA-4004-9FDA-B167FB90E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AABE3D72-4627-46EB-A593-68F5FB98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FECB7320-1E64-46CB-8F38-443215F66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068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C3184FE6-0EF5-40C3-8A20-48C3EDCD9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D96B045-A741-43AF-A7E5-B923929A5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10F2467F-8DDD-472B-B3DD-701D4C8D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01EED0D1-31E4-4CB5-9F86-94D6B952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B5BD3276-40B2-4E92-A1B9-DDB162943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126C9F76-7CDA-4518-B4BD-CCD7C6EF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236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ABE05790-6502-41E2-BB04-93204856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1CA9FDE8-6F94-40C0-8003-5B73357AD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="" xmlns:a16="http://schemas.microsoft.com/office/drawing/2014/main" id="{4606A328-E8B0-499F-9DE3-FFA487294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="" xmlns:a16="http://schemas.microsoft.com/office/drawing/2014/main" id="{F333E84D-E01F-4D12-A8A5-FDF411956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="" xmlns:a16="http://schemas.microsoft.com/office/drawing/2014/main" id="{190663E6-F7FA-4F4E-90F2-EC4188D05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="" xmlns:a16="http://schemas.microsoft.com/office/drawing/2014/main" id="{5B28EE53-6C54-4ACF-8148-A7BB1B61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="" xmlns:a16="http://schemas.microsoft.com/office/drawing/2014/main" id="{4C158EA2-C709-4AC8-A2E2-FEA18170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="" xmlns:a16="http://schemas.microsoft.com/office/drawing/2014/main" id="{54640E7B-9CE6-4CE2-B277-64A5C9A1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68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189037BE-860E-42F4-8FE5-B88A5EF12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59810EA9-1C2C-45DF-A24F-E546F5AB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66AF35E5-CAFC-4086-9CD6-EC7062A3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C6CD364E-2D32-4F16-94D5-25C7A3E1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818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="" xmlns:a16="http://schemas.microsoft.com/office/drawing/2014/main" id="{0B0854F5-B066-4B0B-8D9E-1D0A5304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="" xmlns:a16="http://schemas.microsoft.com/office/drawing/2014/main" id="{848F71F8-E8FD-4306-A7BB-80DF56B6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="" xmlns:a16="http://schemas.microsoft.com/office/drawing/2014/main" id="{22120603-1520-4EEB-AF62-E559F515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83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3FC67A88-ED47-4B7F-A2D0-29AF621D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862C43FB-AFDF-4756-AB66-669F5F5F5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C7F14F80-DBA0-46DF-955F-4E64DE6AD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3C2573E5-93D7-4F8F-AF61-D06949CD8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7F9B2233-60DD-405F-836D-ADCE76C2C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08658D9A-1F62-4612-A1AE-95EE6354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345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E02E8E7-7F3E-49D9-986D-8380F089D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="" xmlns:a16="http://schemas.microsoft.com/office/drawing/2014/main" id="{B2109D2F-CCA0-436B-8C4C-185DA3BA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="" xmlns:a16="http://schemas.microsoft.com/office/drawing/2014/main" id="{C72A266C-5CB0-4C4B-B2B8-D85D0E85F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="" xmlns:a16="http://schemas.microsoft.com/office/drawing/2014/main" id="{88497BDF-8368-4A76-83AC-79D81666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="" xmlns:a16="http://schemas.microsoft.com/office/drawing/2014/main" id="{72412518-6A9F-4481-BCFC-36820F9E0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="" xmlns:a16="http://schemas.microsoft.com/office/drawing/2014/main" id="{57E1EBA8-5B24-49D6-9D80-4F1AC0AC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51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="" xmlns:a16="http://schemas.microsoft.com/office/drawing/2014/main" id="{AAEA670C-1227-4098-8865-C9BDCECE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="" xmlns:a16="http://schemas.microsoft.com/office/drawing/2014/main" id="{C4736859-2D4C-4457-A7C9-E5E66A632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="" xmlns:a16="http://schemas.microsoft.com/office/drawing/2014/main" id="{E5F822AC-2AD8-4F7A-92BB-5BB8E216DC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6DFB4-67C1-4C2C-AAF5-D7447AE39631}" type="datetimeFigureOut">
              <a:rPr lang="tr-TR" smtClean="0"/>
              <a:t>26.12.2022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="" xmlns:a16="http://schemas.microsoft.com/office/drawing/2014/main" id="{AFD4BF8E-BBB2-4876-83AA-367238DE0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="" xmlns:a16="http://schemas.microsoft.com/office/drawing/2014/main" id="{70E3E228-50BB-47FA-8D93-BCD1E2EA8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2AA01-9FB3-49A5-944B-63EBBF682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534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516700" y="1343816"/>
            <a:ext cx="7158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 </a:t>
            </a:r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MİMSAN TOPLU YAPI YÖNETİMİ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4023253" y="2775846"/>
            <a:ext cx="4145494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/>
              <a:t> </a:t>
            </a:r>
            <a:r>
              <a:rPr lang="tr-TR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FAALİYET RAPORU</a:t>
            </a:r>
            <a:endParaRPr lang="tr-TR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759095" y="3986081"/>
            <a:ext cx="2269404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EYLÜL</a:t>
            </a:r>
            <a:r>
              <a:rPr lang="tr-TR" sz="28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-ARALIK</a:t>
            </a:r>
            <a:endParaRPr lang="tr-TR" sz="28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596307" y="5377934"/>
            <a:ext cx="87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u="sng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r>
              <a:rPr lang="tr-TR" sz="24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850961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23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ARIZALI ÇÖP KONTEYNIRLARI TAMİR EDİLDİ</a:t>
            </a:r>
            <a:endParaRPr lang="tr-TR" sz="36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1" y="1344707"/>
            <a:ext cx="5612747" cy="503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570" y="1344707"/>
            <a:ext cx="5288336" cy="502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2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892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SİTE İÇERİSİNDEKİ OBRUK TAMİRLERİ YAPILDI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3" y="1344706"/>
            <a:ext cx="5325035" cy="527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76" y="1344706"/>
            <a:ext cx="5396753" cy="527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7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2008094" y="501985"/>
            <a:ext cx="88929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SİTE İÇERİSİNDEKİ </a:t>
            </a:r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İŞGALLER KALDIRIYOR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" y="1993392"/>
            <a:ext cx="5677408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224" y="1993392"/>
            <a:ext cx="546847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63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91671" y="501985"/>
            <a:ext cx="10309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ESKİYEN-ÇÜRÜYEN İSKİ SU KAPAKLARI YENİLENİYOR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81" y="1550894"/>
            <a:ext cx="5475447" cy="500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12" y="1550894"/>
            <a:ext cx="5244803" cy="500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60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91671" y="501985"/>
            <a:ext cx="10309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İSKİ KAYNAKLI YOL TAMİRLERİ YAPILIYOR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2" y="1146845"/>
            <a:ext cx="5325034" cy="447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70" y="1146845"/>
            <a:ext cx="5164771" cy="440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4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91671" y="501985"/>
            <a:ext cx="10309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GÜVENLİK KULUBESİ DOLAPLARI YENİLENDİ</a:t>
            </a:r>
            <a:endParaRPr lang="tr-T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59" y="1093695"/>
            <a:ext cx="5011270" cy="468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42" y="960718"/>
            <a:ext cx="5217458" cy="482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2" name="AutoShape 2" descr="ORKUN KORUMA İLE HER ZAMAN... - Orkun Şirketler Grubu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ORKUN KORUMA İLE HER ZAMAN... - Orkun Şirketler Grubu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075765"/>
            <a:ext cx="10144872" cy="541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CFECD1B1-4D6A-4039-BAD5-5A4484A516B8}"/>
              </a:ext>
            </a:extLst>
          </p:cNvPr>
          <p:cNvSpPr txBox="1"/>
          <p:nvPr/>
        </p:nvSpPr>
        <p:spPr>
          <a:xfrm>
            <a:off x="2259106" y="196652"/>
            <a:ext cx="7458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GÜVENLİK FAALİYETLERİ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387452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DB012A1A-3DE4-4B58-A8FB-A636BC9FCCB3}"/>
              </a:ext>
            </a:extLst>
          </p:cNvPr>
          <p:cNvSpPr/>
          <p:nvPr/>
        </p:nvSpPr>
        <p:spPr>
          <a:xfrm>
            <a:off x="3654666" y="196652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CFECD1B1-4D6A-4039-BAD5-5A4484A516B8}"/>
              </a:ext>
            </a:extLst>
          </p:cNvPr>
          <p:cNvSpPr txBox="1"/>
          <p:nvPr/>
        </p:nvSpPr>
        <p:spPr>
          <a:xfrm>
            <a:off x="4152552" y="196652"/>
            <a:ext cx="3886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GÜVENLİK FAALİYETLERİ</a:t>
            </a:r>
            <a:endParaRPr lang="tr-TR" sz="3600" dirty="0"/>
          </a:p>
        </p:txBody>
      </p:sp>
      <p:graphicFrame>
        <p:nvGraphicFramePr>
          <p:cNvPr id="3" name="Tablo 2">
            <a:extLst>
              <a:ext uri="{FF2B5EF4-FFF2-40B4-BE49-F238E27FC236}">
                <a16:creationId xmlns="" xmlns:a16="http://schemas.microsoft.com/office/drawing/2014/main" id="{A2F96672-B0CD-40A6-89D3-8731071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194141"/>
              </p:ext>
            </p:extLst>
          </p:nvPr>
        </p:nvGraphicFramePr>
        <p:xfrm>
          <a:off x="631511" y="1609562"/>
          <a:ext cx="10928978" cy="4732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4481">
                  <a:extLst>
                    <a:ext uri="{9D8B030D-6E8A-4147-A177-3AD203B41FA5}">
                      <a16:colId xmlns="" xmlns:a16="http://schemas.microsoft.com/office/drawing/2014/main" val="4131888337"/>
                    </a:ext>
                  </a:extLst>
                </a:gridCol>
                <a:gridCol w="767484">
                  <a:extLst>
                    <a:ext uri="{9D8B030D-6E8A-4147-A177-3AD203B41FA5}">
                      <a16:colId xmlns="" xmlns:a16="http://schemas.microsoft.com/office/drawing/2014/main" val="366440292"/>
                    </a:ext>
                  </a:extLst>
                </a:gridCol>
                <a:gridCol w="901170">
                  <a:extLst>
                    <a:ext uri="{9D8B030D-6E8A-4147-A177-3AD203B41FA5}">
                      <a16:colId xmlns="" xmlns:a16="http://schemas.microsoft.com/office/drawing/2014/main" val="1773063496"/>
                    </a:ext>
                  </a:extLst>
                </a:gridCol>
                <a:gridCol w="1451270">
                  <a:extLst>
                    <a:ext uri="{9D8B030D-6E8A-4147-A177-3AD203B41FA5}">
                      <a16:colId xmlns="" xmlns:a16="http://schemas.microsoft.com/office/drawing/2014/main" val="48261453"/>
                    </a:ext>
                  </a:extLst>
                </a:gridCol>
                <a:gridCol w="876752">
                  <a:extLst>
                    <a:ext uri="{9D8B030D-6E8A-4147-A177-3AD203B41FA5}">
                      <a16:colId xmlns="" xmlns:a16="http://schemas.microsoft.com/office/drawing/2014/main" val="3134942445"/>
                    </a:ext>
                  </a:extLst>
                </a:gridCol>
                <a:gridCol w="987821">
                  <a:extLst>
                    <a:ext uri="{9D8B030D-6E8A-4147-A177-3AD203B41FA5}">
                      <a16:colId xmlns="" xmlns:a16="http://schemas.microsoft.com/office/drawing/2014/main" val="3301057353"/>
                    </a:ext>
                  </a:extLst>
                </a:gridCol>
              </a:tblGrid>
              <a:tr h="85247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CİHAZ ADI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DURUMU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KONTROL TARİHİ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FAALİYET DURUMU 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44783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YOK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AKTİF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1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PASİF 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"/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8377757"/>
                  </a:ext>
                </a:extLst>
              </a:tr>
              <a:tr h="335498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SES KAYIT SİSTEMİ   </a:t>
                      </a:r>
                    </a:p>
                    <a:p>
                      <a:pPr algn="l" fontAlgn="b"/>
                      <a:r>
                        <a:rPr lang="tr-TR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(SANTRAL)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74245939"/>
                  </a:ext>
                </a:extLst>
              </a:tr>
              <a:tr h="3213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BARİYER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05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80048715"/>
                  </a:ext>
                </a:extLst>
              </a:tr>
              <a:tr h="27960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OTOMATİK ARAÇ GEÇİŞ SİSTEMİ (OGS)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83948225"/>
                  </a:ext>
                </a:extLst>
              </a:tr>
              <a:tr h="3238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PLAKA TANIMA SİSTEMİ (PTS)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8858113"/>
                  </a:ext>
                </a:extLst>
              </a:tr>
              <a:tr h="33417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ÇEVRE GÜVENLİK KAMERALARI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000" b="1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40067806"/>
                  </a:ext>
                </a:extLst>
              </a:tr>
              <a:tr h="2685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YÖNETİM OFİSİ KAMERALARI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20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u="none" strike="noStrike" dirty="0">
                          <a:effectLst/>
                        </a:rPr>
                        <a:t> </a:t>
                      </a:r>
                      <a:r>
                        <a:rPr lang="tr-TR" sz="1600" b="1" u="none" strike="noStrike" dirty="0" smtClean="0">
                          <a:effectLst/>
                        </a:rPr>
                        <a:t>x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8906183"/>
                  </a:ext>
                </a:extLst>
              </a:tr>
              <a:tr h="22129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TURNİKELİ YAYA GEÇİŞ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8435476"/>
                  </a:ext>
                </a:extLst>
              </a:tr>
              <a:tr h="2994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SİTE YAYA GİRİŞ KAPILARI/KARTLI GEÇİŞ SİSTEMİ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75060332"/>
                  </a:ext>
                </a:extLst>
              </a:tr>
              <a:tr h="50545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DAHİLİ HAT SİSTEMİ (İNTERKOM)</a:t>
                      </a:r>
                      <a:endParaRPr lang="tr-T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r>
                        <a:rPr lang="tr-TR" sz="1800" b="1" u="none" strike="noStrike" dirty="0" smtClean="0">
                          <a:effectLst/>
                        </a:rPr>
                        <a:t>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>
                          <a:effectLst/>
                        </a:rPr>
                        <a:t> </a:t>
                      </a:r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u="none" strike="noStrike" dirty="0">
                          <a:effectLst/>
                        </a:rPr>
                        <a:t> 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57615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49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95080" y="378929"/>
            <a:ext cx="1043492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Güvenlik hizmetleri ORKUN TM GÜVENLİK firması tarafından 12 kişilik kadro ile 24 saat esasına göre gündüz 4 kişi, gece 4 kişi olacak şekilde sağlanmaya devam edilmiştir.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Tur sistemi cihazı ile devriye atılmış, güvenlik raporları ve olay anındaki tutanaklar tutulmuştur.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 smtClean="0"/>
              <a:t>Sitede </a:t>
            </a:r>
            <a:r>
              <a:rPr lang="tr-TR" sz="2000" b="1" dirty="0"/>
              <a:t>güvenlik kameraları ile 7/24 olarak izleme yapılmak üzere 15 Adet olan Kamera sistemine </a:t>
            </a:r>
            <a:r>
              <a:rPr lang="tr-TR" sz="2000" b="1" dirty="0" smtClean="0"/>
              <a:t>14 </a:t>
            </a:r>
            <a:r>
              <a:rPr lang="tr-TR" sz="2000" b="1" dirty="0"/>
              <a:t>adet yeni kamera ilave edilmiş ,kamera kayıt cihazlarının kapasiteleri artırılarak sitenin daha güvenli olması hedeflenmiştir. 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 Sitemize günlük olarak plaka tanıma sistemine kayıtsız giriş çıkış yapan </a:t>
            </a:r>
            <a:r>
              <a:rPr lang="tr-TR" sz="2000" b="1" dirty="0" smtClean="0"/>
              <a:t>yaklaşık 3000 araçtan </a:t>
            </a:r>
            <a:r>
              <a:rPr lang="tr-TR" sz="2000" b="1" dirty="0"/>
              <a:t>şüpheli olanlar durdurulup hangi firmaya geldiği sorgulanarak kayıt altına alınmıştır</a:t>
            </a:r>
            <a:r>
              <a:rPr lang="tr-TR" sz="2000" b="1" dirty="0" smtClean="0"/>
              <a:t>.</a:t>
            </a:r>
            <a:endParaRPr lang="tr-TR" sz="2000" b="1" dirty="0"/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Ayrıca Güvenlik Personellerine, ORKUN TM Güvenlik firması tarafından;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Hizmet esnasında davranış şekilleri,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Görev yerlerindeki uyulması gereken kurallar,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Telefon ile konuşma kuralları,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Güvenliğin tanımı, giriş çıkış kontrolü, vardiya değişimi,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Kılık, kıyafet, teçhizat,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tr-TR" sz="2000" b="1" dirty="0"/>
              <a:t>Fiziki güvenlik tedbirleri, ilk yardım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tr-TR" sz="2000" b="1" dirty="0"/>
              <a:t>Konularında belirli aralıklarla kurum içi eğitim hizmetleri verilmeye devam edilmiştir.</a:t>
            </a:r>
          </a:p>
        </p:txBody>
      </p:sp>
    </p:spTree>
    <p:extLst>
      <p:ext uri="{BB962C8B-B14F-4D97-AF65-F5344CB8AC3E}">
        <p14:creationId xmlns:p14="http://schemas.microsoft.com/office/powerpoint/2010/main" val="388827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D5C06846-1759-4F88-BB79-6BC8DF5028AF}"/>
              </a:ext>
            </a:extLst>
          </p:cNvPr>
          <p:cNvSpPr/>
          <p:nvPr/>
        </p:nvSpPr>
        <p:spPr>
          <a:xfrm>
            <a:off x="3466407" y="609029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0991E5DF-C159-4054-948F-482FD27EFF95}"/>
              </a:ext>
            </a:extLst>
          </p:cNvPr>
          <p:cNvSpPr txBox="1"/>
          <p:nvPr/>
        </p:nvSpPr>
        <p:spPr>
          <a:xfrm>
            <a:off x="3049138" y="485874"/>
            <a:ext cx="6093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tr-TR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TEMİZLİK </a:t>
            </a:r>
            <a:r>
              <a:rPr lang="tr-T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036382"/>
              </p:ext>
            </p:extLst>
          </p:nvPr>
        </p:nvGraphicFramePr>
        <p:xfrm>
          <a:off x="1156447" y="2523238"/>
          <a:ext cx="9968753" cy="1485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42817"/>
                <a:gridCol w="2911835"/>
                <a:gridCol w="1867000"/>
                <a:gridCol w="1747101"/>
              </a:tblGrid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 dirty="0">
                          <a:effectLst/>
                        </a:rPr>
                        <a:t>ALAN</a:t>
                      </a:r>
                      <a:endParaRPr lang="tr-TR" sz="16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CİNS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İŞLEM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600" u="none" strike="noStrike">
                          <a:effectLst/>
                        </a:rPr>
                        <a:t>GÜNLÜK</a:t>
                      </a:r>
                      <a:endParaRPr lang="tr-TR" sz="16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SERT ZEMİN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TAŞ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SÜPÜRME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>
                          <a:effectLst/>
                        </a:rPr>
                        <a:t>GÜNLÜK</a:t>
                      </a:r>
                      <a:endParaRPr lang="tr-TR" sz="11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EKİLİ ALAN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BİTKİ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ÇÖP TOPLAMA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 dirty="0">
                          <a:effectLst/>
                        </a:rPr>
                        <a:t>GÜNLÜK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DIŞ ALAN ÇÖP KOVALARI</a:t>
                      </a:r>
                      <a:endParaRPr lang="tr-TR" sz="1200" b="0" i="0" u="none" strike="noStrike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METAL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BOŞALTILMASI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>
                          <a:effectLst/>
                        </a:rPr>
                        <a:t>GÜNLÜK</a:t>
                      </a:r>
                      <a:endParaRPr lang="tr-TR" sz="1100" b="1" i="0" u="none" strike="noStrike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ÇÖP TOPLAMA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 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r-TR" sz="1200" b="1" u="none" strike="noStrike">
                          <a:effectLst/>
                        </a:rPr>
                        <a:t> </a:t>
                      </a:r>
                      <a:endParaRPr lang="tr-TR" sz="12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r-TR" sz="1100" b="1" u="none" strike="noStrike" dirty="0">
                          <a:effectLst/>
                        </a:rPr>
                        <a:t>GÜNLÜK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35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94754D34-3F65-484C-8620-FFFF272B9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989" y="372267"/>
            <a:ext cx="4366022" cy="881064"/>
          </a:xfrm>
        </p:spPr>
        <p:txBody>
          <a:bodyPr>
            <a:noAutofit/>
          </a:bodyPr>
          <a:lstStyle/>
          <a:p>
            <a:r>
              <a:rPr lang="tr-TR" sz="4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tr-T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İÇİNDEKİLER</a:t>
            </a:r>
            <a:endParaRPr lang="tr-TR" sz="4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ED08BE75-45CD-40B6-82D8-F32FEBF5D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 TANITIMI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SİTE YÖNETİM ORGANİZASYON ŞEMASI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İDARİ FAALİYETLER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TEKNİK &amp; İNŞAİ FAALİYETLER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GÜVENLİK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TEMİZLİK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tr-TR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</a:t>
            </a:r>
            <a:r>
              <a:rPr lang="tr-TR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BAHÇE VE PEYZAJ FAALİYETLERİ</a:t>
            </a:r>
            <a:endParaRPr lang="tr-T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="" xmlns:a16="http://schemas.microsoft.com/office/drawing/2014/main" id="{D2A1E864-CC71-4417-939B-79BB091B6336}"/>
              </a:ext>
            </a:extLst>
          </p:cNvPr>
          <p:cNvSpPr/>
          <p:nvPr/>
        </p:nvSpPr>
        <p:spPr>
          <a:xfrm>
            <a:off x="3912989" y="372267"/>
            <a:ext cx="4366022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623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949388" y="528028"/>
            <a:ext cx="5620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ÇEVRE TEMİZLİK 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FAALİYETLERİ</a:t>
            </a:r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55" y="1174375"/>
            <a:ext cx="5158068" cy="506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747" y="1174375"/>
            <a:ext cx="5485729" cy="51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3049138" y="174615"/>
            <a:ext cx="60937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BAHÇE VE PEYZAJ FAALİYETLERİ</a:t>
            </a:r>
            <a:endParaRPr lang="tr-TR" sz="3600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="" xmlns:a16="http://schemas.microsoft.com/office/drawing/2014/main" id="{477DECE0-E65C-4E8E-92DD-4FC11ED3072B}"/>
              </a:ext>
            </a:extLst>
          </p:cNvPr>
          <p:cNvSpPr/>
          <p:nvPr/>
        </p:nvSpPr>
        <p:spPr>
          <a:xfrm>
            <a:off x="3654666" y="196652"/>
            <a:ext cx="4882668" cy="110166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0" name="Tablo 9">
            <a:extLst>
              <a:ext uri="{FF2B5EF4-FFF2-40B4-BE49-F238E27FC236}">
                <a16:creationId xmlns="" xmlns:a16="http://schemas.microsoft.com/office/drawing/2014/main" id="{E9F6C917-4529-468B-8299-417AE1ECF8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592797"/>
              </p:ext>
            </p:extLst>
          </p:nvPr>
        </p:nvGraphicFramePr>
        <p:xfrm>
          <a:off x="449334" y="1705970"/>
          <a:ext cx="5528383" cy="45310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3249">
                  <a:extLst>
                    <a:ext uri="{9D8B030D-6E8A-4147-A177-3AD203B41FA5}">
                      <a16:colId xmlns="" xmlns:a16="http://schemas.microsoft.com/office/drawing/2014/main" val="2792675085"/>
                    </a:ext>
                  </a:extLst>
                </a:gridCol>
                <a:gridCol w="662793">
                  <a:extLst>
                    <a:ext uri="{9D8B030D-6E8A-4147-A177-3AD203B41FA5}">
                      <a16:colId xmlns="" xmlns:a16="http://schemas.microsoft.com/office/drawing/2014/main" val="220394042"/>
                    </a:ext>
                  </a:extLst>
                </a:gridCol>
                <a:gridCol w="103106">
                  <a:extLst>
                    <a:ext uri="{9D8B030D-6E8A-4147-A177-3AD203B41FA5}">
                      <a16:colId xmlns="" xmlns:a16="http://schemas.microsoft.com/office/drawing/2014/main" val="3171023868"/>
                    </a:ext>
                  </a:extLst>
                </a:gridCol>
                <a:gridCol w="503275">
                  <a:extLst>
                    <a:ext uri="{9D8B030D-6E8A-4147-A177-3AD203B41FA5}">
                      <a16:colId xmlns="" xmlns:a16="http://schemas.microsoft.com/office/drawing/2014/main" val="914311251"/>
                    </a:ext>
                  </a:extLst>
                </a:gridCol>
                <a:gridCol w="1066217">
                  <a:extLst>
                    <a:ext uri="{9D8B030D-6E8A-4147-A177-3AD203B41FA5}">
                      <a16:colId xmlns="" xmlns:a16="http://schemas.microsoft.com/office/drawing/2014/main" val="3261174516"/>
                    </a:ext>
                  </a:extLst>
                </a:gridCol>
                <a:gridCol w="1011313">
                  <a:extLst>
                    <a:ext uri="{9D8B030D-6E8A-4147-A177-3AD203B41FA5}">
                      <a16:colId xmlns="" xmlns:a16="http://schemas.microsoft.com/office/drawing/2014/main" val="2730510604"/>
                    </a:ext>
                  </a:extLst>
                </a:gridCol>
                <a:gridCol w="120464">
                  <a:extLst>
                    <a:ext uri="{9D8B030D-6E8A-4147-A177-3AD203B41FA5}">
                      <a16:colId xmlns="" xmlns:a16="http://schemas.microsoft.com/office/drawing/2014/main" val="2314051568"/>
                    </a:ext>
                  </a:extLst>
                </a:gridCol>
                <a:gridCol w="737966">
                  <a:extLst>
                    <a:ext uri="{9D8B030D-6E8A-4147-A177-3AD203B41FA5}">
                      <a16:colId xmlns="" xmlns:a16="http://schemas.microsoft.com/office/drawing/2014/main" val="3997355921"/>
                    </a:ext>
                  </a:extLst>
                </a:gridCol>
              </a:tblGrid>
              <a:tr h="64729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HİZMET SATIN ALARAK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PERSONEL ÇALIŞTIRARAK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PERSONEL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2948211"/>
                  </a:ext>
                </a:extLst>
              </a:tr>
              <a:tr h="647294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X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BÜTÇELENEN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ÇALIŞAN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3613164"/>
                  </a:ext>
                </a:extLst>
              </a:tr>
              <a:tr h="647294">
                <a:tc gridSpan="3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tr-T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tr-TR" sz="18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7171570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YEŞİL ALAN M²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MEVSİMLİK ÇİÇEK SAYISI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1071894"/>
                  </a:ext>
                </a:extLst>
              </a:tr>
              <a:tr h="6472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r-TR" sz="16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  <a:endParaRPr lang="tr-TR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OLAN 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 OLAN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YENİ DİKİLEN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3454333"/>
                  </a:ext>
                </a:extLst>
              </a:tr>
              <a:tr h="64729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tr-TR"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5356327"/>
                  </a:ext>
                </a:extLst>
              </a:tr>
              <a:tr h="64729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r-TR" sz="18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tr-TR" sz="1600" b="1" i="0" u="none" strike="noStrike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0210788"/>
                  </a:ext>
                </a:extLst>
              </a:tr>
            </a:tbl>
          </a:graphicData>
        </a:graphic>
      </p:graphicFrame>
      <p:graphicFrame>
        <p:nvGraphicFramePr>
          <p:cNvPr id="14" name="Tablo 13">
            <a:extLst>
              <a:ext uri="{FF2B5EF4-FFF2-40B4-BE49-F238E27FC236}">
                <a16:creationId xmlns="" xmlns:a16="http://schemas.microsoft.com/office/drawing/2014/main" id="{AF1676DE-B5E0-40FD-888D-3AA3B296E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50772"/>
              </p:ext>
            </p:extLst>
          </p:nvPr>
        </p:nvGraphicFramePr>
        <p:xfrm>
          <a:off x="6194612" y="1679257"/>
          <a:ext cx="5641788" cy="45685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7326">
                  <a:extLst>
                    <a:ext uri="{9D8B030D-6E8A-4147-A177-3AD203B41FA5}">
                      <a16:colId xmlns="" xmlns:a16="http://schemas.microsoft.com/office/drawing/2014/main" val="1741370323"/>
                    </a:ext>
                  </a:extLst>
                </a:gridCol>
                <a:gridCol w="648271">
                  <a:extLst>
                    <a:ext uri="{9D8B030D-6E8A-4147-A177-3AD203B41FA5}">
                      <a16:colId xmlns="" xmlns:a16="http://schemas.microsoft.com/office/drawing/2014/main" val="934567754"/>
                    </a:ext>
                  </a:extLst>
                </a:gridCol>
                <a:gridCol w="1032955">
                  <a:extLst>
                    <a:ext uri="{9D8B030D-6E8A-4147-A177-3AD203B41FA5}">
                      <a16:colId xmlns="" xmlns:a16="http://schemas.microsoft.com/office/drawing/2014/main" val="2013597401"/>
                    </a:ext>
                  </a:extLst>
                </a:gridCol>
                <a:gridCol w="1043236">
                  <a:extLst>
                    <a:ext uri="{9D8B030D-6E8A-4147-A177-3AD203B41FA5}">
                      <a16:colId xmlns="" xmlns:a16="http://schemas.microsoft.com/office/drawing/2014/main" val="3584154689"/>
                    </a:ext>
                  </a:extLst>
                </a:gridCol>
              </a:tblGrid>
              <a:tr h="816802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4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HİZMET KONUSU</a:t>
                      </a:r>
                      <a:endParaRPr lang="tr-TR" sz="14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YAPILDI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1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YAPILMAKTA</a:t>
                      </a:r>
                      <a:endParaRPr lang="tr-TR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YAPILMADI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67643064"/>
                  </a:ext>
                </a:extLst>
              </a:tr>
              <a:tr h="3908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DİKİLİ AĞAÇLARIN BUDANMASI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48899551"/>
                  </a:ext>
                </a:extLst>
              </a:tr>
              <a:tr h="64467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DİPLERİNE KAZIK ÇAKILARAK İPLERLE BAĞLANIP SABİTLENMESİ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0271998"/>
                  </a:ext>
                </a:extLst>
              </a:tr>
              <a:tr h="54852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YEŞİL ALANLARIN YABANİ OTLARDAN TEMİZLENMESİ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3065600"/>
                  </a:ext>
                </a:extLst>
              </a:tr>
              <a:tr h="6361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AĞAÇ DİPLERİNİN ÇAPALANMA İŞLEMİNİN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5472195"/>
                  </a:ext>
                </a:extLst>
              </a:tr>
              <a:tr h="680078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ÇALI GRUPLARININ ÇAPALANMA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2814146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SULAMA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1467786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İLAÇLAMA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6975254"/>
                  </a:ext>
                </a:extLst>
              </a:tr>
              <a:tr h="28025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ÇİM BİÇME İŞLEMİ YAPILMASI</a:t>
                      </a:r>
                      <a:endParaRPr lang="tr-TR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✓</a:t>
                      </a:r>
                      <a:endParaRPr lang="tr-TR" sz="18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200" b="0" i="0" u="none" strike="noStrike" dirty="0">
                        <a:solidFill>
                          <a:srgbClr val="008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02198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25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tin kutusu 7">
            <a:extLst>
              <a:ext uri="{FF2B5EF4-FFF2-40B4-BE49-F238E27FC236}">
                <a16:creationId xmlns="" xmlns:a16="http://schemas.microsoft.com/office/drawing/2014/main" id="{F8FA774B-1B16-4740-B98D-6DF1748F4AF8}"/>
              </a:ext>
            </a:extLst>
          </p:cNvPr>
          <p:cNvSpPr txBox="1"/>
          <p:nvPr/>
        </p:nvSpPr>
        <p:spPr>
          <a:xfrm>
            <a:off x="1344705" y="174615"/>
            <a:ext cx="9386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BAHÇE VE PEYZAJ FAALİYETLERİ</a:t>
            </a:r>
            <a:endParaRPr lang="tr-TR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7" y="1103439"/>
            <a:ext cx="5486400" cy="545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66" y="1103438"/>
            <a:ext cx="5850084" cy="534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074895" y="2998242"/>
            <a:ext cx="63470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TEŞEKKÜR EDERİZ</a:t>
            </a:r>
            <a:endParaRPr lang="tr-TR" sz="4400" dirty="0"/>
          </a:p>
        </p:txBody>
      </p:sp>
    </p:spTree>
    <p:extLst>
      <p:ext uri="{BB962C8B-B14F-4D97-AF65-F5344CB8AC3E}">
        <p14:creationId xmlns:p14="http://schemas.microsoft.com/office/powerpoint/2010/main" val="1510629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: Köşeleri Yuvarlatılmış 8">
            <a:extLst>
              <a:ext uri="{FF2B5EF4-FFF2-40B4-BE49-F238E27FC236}">
                <a16:creationId xmlns="" xmlns:a16="http://schemas.microsoft.com/office/drawing/2014/main" id="{3AE3A821-6BE5-4AD2-90D7-EBB1B910DABB}"/>
              </a:ext>
            </a:extLst>
          </p:cNvPr>
          <p:cNvSpPr/>
          <p:nvPr/>
        </p:nvSpPr>
        <p:spPr>
          <a:xfrm>
            <a:off x="3912989" y="372267"/>
            <a:ext cx="4366022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="" xmlns:a16="http://schemas.microsoft.com/office/drawing/2014/main" id="{1B9BEE38-408F-4AAD-9258-C1030D5A460A}"/>
              </a:ext>
            </a:extLst>
          </p:cNvPr>
          <p:cNvSpPr txBox="1"/>
          <p:nvPr/>
        </p:nvSpPr>
        <p:spPr>
          <a:xfrm>
            <a:off x="4101674" y="458856"/>
            <a:ext cx="4583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</a:t>
            </a:r>
            <a:r>
              <a:rPr lang="tr-TR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TANITIMI</a:t>
            </a:r>
            <a:endParaRPr lang="tr-TR" sz="4000" dirty="0"/>
          </a:p>
        </p:txBody>
      </p:sp>
      <p:sp>
        <p:nvSpPr>
          <p:cNvPr id="13" name="İçerik Yer Tutucusu 12">
            <a:extLst>
              <a:ext uri="{FF2B5EF4-FFF2-40B4-BE49-F238E27FC236}">
                <a16:creationId xmlns="" xmlns:a16="http://schemas.microsoft.com/office/drawing/2014/main" id="{E2834B0B-AB4E-411E-81F7-29FD1A6B4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Mimsan Toplu Yapı Yönetimi </a:t>
            </a:r>
            <a:r>
              <a:rPr lang="tr-T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Sitesi;</a:t>
            </a:r>
            <a:r>
              <a:rPr lang="tr-T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İstanbul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ili, </a:t>
            </a:r>
            <a:r>
              <a:rPr lang="tr-T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Esenyurt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İlçesi, Orhangazi mahallesin de 526  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bağımsız 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bölüm işyerinden oluşan bir projedir</a:t>
            </a:r>
            <a:r>
              <a:rPr lang="tr-T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tr-T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38292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k: Aşağı 10">
            <a:extLst>
              <a:ext uri="{FF2B5EF4-FFF2-40B4-BE49-F238E27FC236}">
                <a16:creationId xmlns="" xmlns:a16="http://schemas.microsoft.com/office/drawing/2014/main" id="{2626E1C4-3C5B-4080-85BB-CC0227E016D1}"/>
              </a:ext>
            </a:extLst>
          </p:cNvPr>
          <p:cNvSpPr/>
          <p:nvPr/>
        </p:nvSpPr>
        <p:spPr>
          <a:xfrm>
            <a:off x="5918398" y="4376537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k: Aşağı 11">
            <a:extLst>
              <a:ext uri="{FF2B5EF4-FFF2-40B4-BE49-F238E27FC236}">
                <a16:creationId xmlns="" xmlns:a16="http://schemas.microsoft.com/office/drawing/2014/main" id="{0F5F4F13-6AF2-4E68-BC7D-96FD420E2965}"/>
              </a:ext>
            </a:extLst>
          </p:cNvPr>
          <p:cNvSpPr/>
          <p:nvPr/>
        </p:nvSpPr>
        <p:spPr>
          <a:xfrm>
            <a:off x="5922268" y="3418056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k: Aşağı 9">
            <a:extLst>
              <a:ext uri="{FF2B5EF4-FFF2-40B4-BE49-F238E27FC236}">
                <a16:creationId xmlns="" xmlns:a16="http://schemas.microsoft.com/office/drawing/2014/main" id="{91E1645C-0DB1-495E-A74E-FF3485940937}"/>
              </a:ext>
            </a:extLst>
          </p:cNvPr>
          <p:cNvSpPr/>
          <p:nvPr/>
        </p:nvSpPr>
        <p:spPr>
          <a:xfrm>
            <a:off x="5918399" y="2490339"/>
            <a:ext cx="274439" cy="361316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F5AB5C5A-A3D9-4A02-9C6D-6525D6045841}"/>
              </a:ext>
            </a:extLst>
          </p:cNvPr>
          <p:cNvSpPr/>
          <p:nvPr/>
        </p:nvSpPr>
        <p:spPr>
          <a:xfrm>
            <a:off x="3337619" y="446850"/>
            <a:ext cx="5821561" cy="113594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4CD3D847-A8F7-47CD-BC41-180B635CEAC5}"/>
              </a:ext>
            </a:extLst>
          </p:cNvPr>
          <p:cNvSpPr txBox="1"/>
          <p:nvPr/>
        </p:nvSpPr>
        <p:spPr>
          <a:xfrm>
            <a:off x="2895600" y="599325"/>
            <a:ext cx="6400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MİMSAN TOPLU YAPI SİTE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YÖNETİMİ ORGANİZASYON ŞEMASI 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DDE01B93-C437-4D32-9FFF-526D548580D4}"/>
              </a:ext>
            </a:extLst>
          </p:cNvPr>
          <p:cNvSpPr/>
          <p:nvPr/>
        </p:nvSpPr>
        <p:spPr>
          <a:xfrm>
            <a:off x="4038600" y="2008315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="" xmlns:a16="http://schemas.microsoft.com/office/drawing/2014/main" id="{4FAFB6B9-0478-4684-AB38-E9690ECE347A}"/>
              </a:ext>
            </a:extLst>
          </p:cNvPr>
          <p:cNvSpPr/>
          <p:nvPr/>
        </p:nvSpPr>
        <p:spPr>
          <a:xfrm>
            <a:off x="4058759" y="2944488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="" xmlns:a16="http://schemas.microsoft.com/office/drawing/2014/main" id="{6774B03C-D66B-4D21-B68A-D450686BE2AF}"/>
              </a:ext>
            </a:extLst>
          </p:cNvPr>
          <p:cNvSpPr/>
          <p:nvPr/>
        </p:nvSpPr>
        <p:spPr>
          <a:xfrm>
            <a:off x="4036318" y="3880661"/>
            <a:ext cx="4038600" cy="575245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Metin kutusu 16">
            <a:extLst>
              <a:ext uri="{FF2B5EF4-FFF2-40B4-BE49-F238E27FC236}">
                <a16:creationId xmlns="" xmlns:a16="http://schemas.microsoft.com/office/drawing/2014/main" id="{59CBE50B-3521-44A8-B832-B0F0BE0A7B48}"/>
              </a:ext>
            </a:extLst>
          </p:cNvPr>
          <p:cNvSpPr txBox="1"/>
          <p:nvPr/>
        </p:nvSpPr>
        <p:spPr>
          <a:xfrm>
            <a:off x="4058758" y="2129411"/>
            <a:ext cx="401615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YÖNETİM KURULU</a:t>
            </a:r>
            <a:endParaRPr lang="tr-T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="" xmlns:a16="http://schemas.microsoft.com/office/drawing/2014/main" id="{567B25C7-0F50-4D82-ADA6-E792766A8884}"/>
              </a:ext>
            </a:extLst>
          </p:cNvPr>
          <p:cNvSpPr txBox="1"/>
          <p:nvPr/>
        </p:nvSpPr>
        <p:spPr>
          <a:xfrm>
            <a:off x="4069972" y="3013000"/>
            <a:ext cx="4016159" cy="42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ORKUN GRUP</a:t>
            </a:r>
            <a:endParaRPr lang="tr-TR" sz="2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="" xmlns:a16="http://schemas.microsoft.com/office/drawing/2014/main" id="{A55ECDB8-78D1-4724-9440-1CA646AA4143}"/>
              </a:ext>
            </a:extLst>
          </p:cNvPr>
          <p:cNvSpPr txBox="1"/>
          <p:nvPr/>
        </p:nvSpPr>
        <p:spPr>
          <a:xfrm>
            <a:off x="4047537" y="3934244"/>
            <a:ext cx="401615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</a:t>
            </a:r>
            <a:r>
              <a:rPr lang="tr-TR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YÖNETİCİSİ</a:t>
            </a:r>
            <a:endParaRPr lang="tr-TR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="" xmlns:a16="http://schemas.microsoft.com/office/drawing/2014/main" id="{FBECA1F3-496B-424C-B37B-FA148E130F5E}"/>
              </a:ext>
            </a:extLst>
          </p:cNvPr>
          <p:cNvSpPr/>
          <p:nvPr/>
        </p:nvSpPr>
        <p:spPr>
          <a:xfrm>
            <a:off x="3230923" y="4892263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ÖZEL GÜVENLİK PERSONELİ</a:t>
            </a:r>
            <a:endParaRPr lang="tr-TR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="" xmlns:a16="http://schemas.microsoft.com/office/drawing/2014/main" id="{674ADE52-757C-49CB-A92A-485DE4DC5403}"/>
              </a:ext>
            </a:extLst>
          </p:cNvPr>
          <p:cNvSpPr/>
          <p:nvPr/>
        </p:nvSpPr>
        <p:spPr>
          <a:xfrm>
            <a:off x="5250221" y="4891994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TEMİZLİK PERSONELİ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="" xmlns:a16="http://schemas.microsoft.com/office/drawing/2014/main" id="{04BF49D6-8A1E-47E8-ACF6-71417A7AF10F}"/>
              </a:ext>
            </a:extLst>
          </p:cNvPr>
          <p:cNvSpPr/>
          <p:nvPr/>
        </p:nvSpPr>
        <p:spPr>
          <a:xfrm>
            <a:off x="7052112" y="4891995"/>
            <a:ext cx="1610790" cy="140556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MUHASEBE/HALKLA İLİŞKİLER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="" xmlns:a16="http://schemas.microsoft.com/office/drawing/2014/main" id="{AEC383DF-0CC7-4EF5-8409-6B44ACE04C74}"/>
              </a:ext>
            </a:extLst>
          </p:cNvPr>
          <p:cNvSpPr/>
          <p:nvPr/>
        </p:nvSpPr>
        <p:spPr>
          <a:xfrm>
            <a:off x="7523136" y="6003557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="" xmlns:a16="http://schemas.microsoft.com/office/drawing/2014/main" id="{6D369877-4993-4DE5-887B-E411EFE8F458}"/>
              </a:ext>
            </a:extLst>
          </p:cNvPr>
          <p:cNvSpPr/>
          <p:nvPr/>
        </p:nvSpPr>
        <p:spPr>
          <a:xfrm>
            <a:off x="3701947" y="6012522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="" xmlns:a16="http://schemas.microsoft.com/office/drawing/2014/main" id="{3547CA16-D621-49E3-A247-4468D325016B}"/>
              </a:ext>
            </a:extLst>
          </p:cNvPr>
          <p:cNvSpPr/>
          <p:nvPr/>
        </p:nvSpPr>
        <p:spPr>
          <a:xfrm>
            <a:off x="5761628" y="6003556"/>
            <a:ext cx="668741" cy="2819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tr-T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1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: Köşeleri Yuvarlatılmış 6">
            <a:extLst>
              <a:ext uri="{FF2B5EF4-FFF2-40B4-BE49-F238E27FC236}">
                <a16:creationId xmlns="" xmlns:a16="http://schemas.microsoft.com/office/drawing/2014/main" id="{18FE1AAA-4D40-455E-9750-4869489E5495}"/>
              </a:ext>
            </a:extLst>
          </p:cNvPr>
          <p:cNvSpPr/>
          <p:nvPr/>
        </p:nvSpPr>
        <p:spPr>
          <a:xfrm>
            <a:off x="3654666" y="335249"/>
            <a:ext cx="4882668" cy="88106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D2745396-3867-4711-BBF4-0AE9291E020F}"/>
              </a:ext>
            </a:extLst>
          </p:cNvPr>
          <p:cNvSpPr txBox="1"/>
          <p:nvPr/>
        </p:nvSpPr>
        <p:spPr>
          <a:xfrm>
            <a:off x="3654666" y="452615"/>
            <a:ext cx="50509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İDARİ FAALİYETLER</a:t>
            </a:r>
            <a:endParaRPr lang="tr-TR" sz="3600" dirty="0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algn="just"/>
            <a:r>
              <a:rPr lang="tr-TR" dirty="0"/>
              <a:t>Sitemizde ortak alan işgali yapan firmalara uyarı yazıları </a:t>
            </a:r>
            <a:r>
              <a:rPr lang="tr-TR" dirty="0" err="1"/>
              <a:t>yazılmış,ortak</a:t>
            </a:r>
            <a:r>
              <a:rPr lang="tr-TR" dirty="0"/>
              <a:t> alanlardan koydukları malzemeleri kaldırmaları talep edilmiştir</a:t>
            </a:r>
          </a:p>
          <a:p>
            <a:pPr lvl="0" algn="just"/>
            <a:r>
              <a:rPr lang="tr-TR" dirty="0" smtClean="0"/>
              <a:t>Sitemizde ortak </a:t>
            </a:r>
            <a:r>
              <a:rPr lang="tr-TR" dirty="0"/>
              <a:t>alanda </a:t>
            </a:r>
            <a:r>
              <a:rPr lang="tr-TR" dirty="0" smtClean="0"/>
              <a:t>bazı işyerlerine </a:t>
            </a:r>
            <a:r>
              <a:rPr lang="tr-TR" dirty="0"/>
              <a:t>ait uzun süredir hareketsiz duran arızalı /kazalı </a:t>
            </a:r>
            <a:r>
              <a:rPr lang="tr-TR" dirty="0" smtClean="0"/>
              <a:t>araçlarını  bulundukları </a:t>
            </a:r>
            <a:r>
              <a:rPr lang="tr-TR" dirty="0"/>
              <a:t>alandan kaldırmaları için </a:t>
            </a:r>
            <a:r>
              <a:rPr lang="tr-TR" dirty="0" smtClean="0"/>
              <a:t>sözlü / yazılı uyarıları yapılmış ve ortak alanda bulunan bu  araçlarını </a:t>
            </a:r>
            <a:r>
              <a:rPr lang="tr-TR" dirty="0"/>
              <a:t>kaldırılmaları talep edilmiştir.</a:t>
            </a:r>
          </a:p>
          <a:p>
            <a:pPr lvl="0" algn="just"/>
            <a:r>
              <a:rPr lang="tr-TR" dirty="0"/>
              <a:t>Ortak alanda çöp konteynırlarına evsel atık dışında işyerinin faaliyeti ile ilgili maddeler (</a:t>
            </a:r>
            <a:r>
              <a:rPr lang="tr-TR" dirty="0" err="1"/>
              <a:t>kağıt,cam,moloz,ahşap,plastik</a:t>
            </a:r>
            <a:r>
              <a:rPr lang="tr-TR" dirty="0"/>
              <a:t> </a:t>
            </a:r>
            <a:r>
              <a:rPr lang="tr-TR" dirty="0" err="1"/>
              <a:t>vs</a:t>
            </a:r>
            <a:r>
              <a:rPr lang="tr-TR" dirty="0"/>
              <a:t>)atan </a:t>
            </a:r>
            <a:r>
              <a:rPr lang="tr-TR" dirty="0" smtClean="0"/>
              <a:t>işyerlerine  sözlü / yazılı uyarılar yapılmıştır.</a:t>
            </a:r>
            <a:endParaRPr lang="tr-TR" dirty="0"/>
          </a:p>
          <a:p>
            <a:pPr lvl="0" algn="just"/>
            <a:r>
              <a:rPr lang="tr-TR" dirty="0"/>
              <a:t>Her ayın 1’ inde site sakinlerine hesap ekstreleri </a:t>
            </a:r>
            <a:r>
              <a:rPr lang="tr-TR" dirty="0" smtClean="0"/>
              <a:t>gönderilmiş, aynı </a:t>
            </a:r>
            <a:r>
              <a:rPr lang="tr-TR" dirty="0"/>
              <a:t>ayın 11. günü ödeme yapmayan site sakinleri aranarak </a:t>
            </a:r>
            <a:r>
              <a:rPr lang="tr-TR" dirty="0" smtClean="0"/>
              <a:t>bakiyelerini ödemesi </a:t>
            </a:r>
            <a:r>
              <a:rPr lang="tr-TR" dirty="0"/>
              <a:t>konusu hızlandırılmıştır.</a:t>
            </a:r>
          </a:p>
          <a:p>
            <a:pPr lvl="0" algn="just"/>
            <a:r>
              <a:rPr lang="tr-TR" dirty="0"/>
              <a:t>Aidatlarını zamanında ödemeyen işyerlerine SMS ile aidatlarını ödemeleri için uyarıda bulunulmuş aksi durumda yasal takibin başlayacağı bilgisi paylaşılmıştır.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188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: Köşeleri Yuvarlatılmış 3">
            <a:extLst>
              <a:ext uri="{FF2B5EF4-FFF2-40B4-BE49-F238E27FC236}">
                <a16:creationId xmlns="" xmlns:a16="http://schemas.microsoft.com/office/drawing/2014/main" id="{95118E26-DD9A-40C3-BB15-4B451D4C6CA4}"/>
              </a:ext>
            </a:extLst>
          </p:cNvPr>
          <p:cNvSpPr/>
          <p:nvPr/>
        </p:nvSpPr>
        <p:spPr>
          <a:xfrm>
            <a:off x="3654666" y="335249"/>
            <a:ext cx="4882668" cy="10406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="" xmlns:a16="http://schemas.microsoft.com/office/drawing/2014/main" id="{C66A74F1-7E1E-4257-897A-7528F85582CF}"/>
              </a:ext>
            </a:extLst>
          </p:cNvPr>
          <p:cNvSpPr txBox="1"/>
          <p:nvPr/>
        </p:nvSpPr>
        <p:spPr>
          <a:xfrm>
            <a:off x="3654666" y="291707"/>
            <a:ext cx="488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TEKNİK&amp;İNŞAİ FAALİYETLER</a:t>
            </a:r>
            <a:endParaRPr lang="tr-TR" sz="3600" dirty="0"/>
          </a:p>
        </p:txBody>
      </p:sp>
      <p:sp>
        <p:nvSpPr>
          <p:cNvPr id="2" name="Dikdörtgen 1"/>
          <p:cNvSpPr/>
          <p:nvPr/>
        </p:nvSpPr>
        <p:spPr>
          <a:xfrm>
            <a:off x="1703294" y="1375945"/>
            <a:ext cx="9879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tr-T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MİMSAN TOPLU YAPI YÖNETİMİ </a:t>
            </a:r>
            <a:r>
              <a:rPr lang="tr-T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 SİTESİ                           	KURULDU,TWİTER,FACEBOOK,İNSTAGRAM HESAPLARI AÇILDI</a:t>
            </a:r>
            <a:endParaRPr lang="tr-T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" y="2576274"/>
            <a:ext cx="5965825" cy="4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6274"/>
            <a:ext cx="5997388" cy="407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63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922490"/>
            <a:ext cx="116182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Sitenin 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ADET 	Olan kameralarına 37  </a:t>
            </a:r>
            <a:r>
              <a:rPr lang="tr-T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adet yeni kamera ilave 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edilmesi ,alt yapının yenilenmesi, 4 noktadan 64 kameranın izlenebilmesi için teklifler alındı ve en uygun teklifi 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veren </a:t>
            </a:r>
            <a:r>
              <a:rPr lang="tr-T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Bağırtlak elektronik firmasının işi yapmasına karar verildi.</a:t>
            </a:r>
            <a:endParaRPr lang="tr-TR" dirty="0"/>
          </a:p>
          <a:p>
            <a:pPr lvl="0"/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3076" name="Picture 4" descr="C:\Users\USER\Desktop\faaliyet raporu\a6997cef-9872-4c21-8cdd-24726b7ead7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17" y="2047208"/>
            <a:ext cx="5809129" cy="41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mge.gen.tr/wp-content/uploads/2016/08/3cbedkamerasistemleri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06" y="2088843"/>
            <a:ext cx="5737412" cy="402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>
            <a:extLst>
              <a:ext uri="{FF2B5EF4-FFF2-40B4-BE49-F238E27FC236}">
                <a16:creationId xmlns="" xmlns:a16="http://schemas.microsoft.com/office/drawing/2014/main" id="{C66A74F1-7E1E-4257-897A-7528F85582CF}"/>
              </a:ext>
            </a:extLst>
          </p:cNvPr>
          <p:cNvSpPr txBox="1"/>
          <p:nvPr/>
        </p:nvSpPr>
        <p:spPr>
          <a:xfrm>
            <a:off x="2770095" y="291706"/>
            <a:ext cx="7793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TEKNİK&amp;İNŞAİ FAALİYETLER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99185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501985"/>
            <a:ext cx="1108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SİTEDE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ADET İŞYERİNİN OLUKLARI TEMİZLENDİ, KIRIK OLUKLAR TAMİR EDİLDİ, ÇATILARIN AKAN YERLERİNE LOKAL TAMİR YAPILDI</a:t>
            </a:r>
            <a:endParaRPr lang="tr-TR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9" y="1479176"/>
            <a:ext cx="5512671" cy="493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87" y="1479176"/>
            <a:ext cx="5741255" cy="491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6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kutusu 6">
            <a:extLst>
              <a:ext uri="{FF2B5EF4-FFF2-40B4-BE49-F238E27FC236}">
                <a16:creationId xmlns="" xmlns:a16="http://schemas.microsoft.com/office/drawing/2014/main" id="{8CA1556A-1B97-407C-A459-9CBABE1EE152}"/>
              </a:ext>
            </a:extLst>
          </p:cNvPr>
          <p:cNvSpPr txBox="1"/>
          <p:nvPr/>
        </p:nvSpPr>
        <p:spPr>
          <a:xfrm>
            <a:off x="502024" y="501985"/>
            <a:ext cx="1108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SİTEDE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 </a:t>
            </a:r>
            <a:r>
              <a:rPr lang="tr-T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ADET İŞYERİNİN OLUKLARI TEMİZLENDİ, KIRIK OLUKLAR TAMİR EDİLDİ, ÇATILARIN AKAN YERLERİNE LOKAL TAMİR YAPILDI</a:t>
            </a:r>
            <a:endParaRPr lang="tr-TR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="" xmlns:a16="http://schemas.microsoft.com/office/drawing/2014/main" id="{E8D96270-5E4A-40C3-B223-BDB0B06432CF}"/>
              </a:ext>
            </a:extLst>
          </p:cNvPr>
          <p:cNvSpPr/>
          <p:nvPr/>
        </p:nvSpPr>
        <p:spPr>
          <a:xfrm>
            <a:off x="7554684" y="3233053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="" xmlns:a16="http://schemas.microsoft.com/office/drawing/2014/main" id="{72A50957-10F1-4EEC-A7CD-D47E93DF3B39}"/>
              </a:ext>
            </a:extLst>
          </p:cNvPr>
          <p:cNvSpPr/>
          <p:nvPr/>
        </p:nvSpPr>
        <p:spPr>
          <a:xfrm>
            <a:off x="7514770" y="6152378"/>
            <a:ext cx="3592287" cy="341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Fotoğraf açıklaması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6" y="1380566"/>
            <a:ext cx="5728447" cy="520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76" y="1380566"/>
            <a:ext cx="5576048" cy="53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1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644</Words>
  <Application>Microsoft Office PowerPoint</Application>
  <PresentationFormat>Özel</PresentationFormat>
  <Paragraphs>212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4" baseType="lpstr">
      <vt:lpstr>Office Teması</vt:lpstr>
      <vt:lpstr>PowerPoint Sunusu</vt:lpstr>
      <vt:lpstr>   İÇİNDEKİLER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aylin özkesiciler</dc:creator>
  <cp:lastModifiedBy>Windows Kullanıcısı</cp:lastModifiedBy>
  <cp:revision>81</cp:revision>
  <dcterms:created xsi:type="dcterms:W3CDTF">2022-03-25T06:51:46Z</dcterms:created>
  <dcterms:modified xsi:type="dcterms:W3CDTF">2022-12-26T09:43:13Z</dcterms:modified>
</cp:coreProperties>
</file>