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8" r:id="rId3"/>
    <p:sldId id="259" r:id="rId4"/>
    <p:sldId id="260" r:id="rId5"/>
    <p:sldId id="261" r:id="rId6"/>
    <p:sldId id="319" r:id="rId7"/>
    <p:sldId id="320" r:id="rId8"/>
    <p:sldId id="292" r:id="rId9"/>
    <p:sldId id="284" r:id="rId10"/>
    <p:sldId id="306" r:id="rId11"/>
    <p:sldId id="311" r:id="rId12"/>
    <p:sldId id="286" r:id="rId13"/>
    <p:sldId id="316" r:id="rId14"/>
    <p:sldId id="296" r:id="rId15"/>
    <p:sldId id="314" r:id="rId16"/>
    <p:sldId id="285" r:id="rId17"/>
    <p:sldId id="309" r:id="rId18"/>
    <p:sldId id="290" r:id="rId19"/>
    <p:sldId id="310" r:id="rId20"/>
    <p:sldId id="298" r:id="rId21"/>
    <p:sldId id="300" r:id="rId22"/>
    <p:sldId id="287" r:id="rId23"/>
    <p:sldId id="268" r:id="rId24"/>
    <p:sldId id="272" r:id="rId25"/>
    <p:sldId id="265" r:id="rId26"/>
    <p:sldId id="288" r:id="rId27"/>
    <p:sldId id="318" r:id="rId28"/>
    <p:sldId id="307" r:id="rId29"/>
    <p:sldId id="308" r:id="rId30"/>
    <p:sldId id="315" r:id="rId31"/>
    <p:sldId id="313" r:id="rId32"/>
    <p:sldId id="275" r:id="rId33"/>
    <p:sldId id="289" r:id="rId34"/>
    <p:sldId id="301" r:id="rId35"/>
    <p:sldId id="302" r:id="rId36"/>
    <p:sldId id="303" r:id="rId37"/>
    <p:sldId id="305" r:id="rId38"/>
    <p:sldId id="317" r:id="rId39"/>
    <p:sldId id="294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22" y="-72"/>
      </p:cViewPr>
      <p:guideLst>
        <p:guide orient="horz" pos="2131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D05E1F3-709C-414C-977E-C6A7A35F0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17F87DB2-CAAC-46A8-A689-7AFDE04AB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EA7F3A31-3716-413F-98DE-ED09DFD9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70862C1E-7D37-45E1-9CD7-FE2D9C75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FE3325E0-2D03-46D6-98A8-3D1CBA87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689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45DACFA-D1A9-4C99-A2DC-7D98082A8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1894E81B-8E32-4D2D-BD45-470BC0007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382DC456-B1DF-40B0-BAAD-9FFAE019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55F38B1A-1A53-44A5-AB18-25AC874B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86FD8017-D175-477D-9080-8A94914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12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40A1178A-A757-4830-B80C-14C78ADF7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7E4B5D9C-35CE-40A3-AF87-9462E6866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3742DBA0-BE7D-4356-920F-976C8629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B8EEB03F-9436-482E-AE09-7699BB56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64209BCF-6693-43C4-85B7-75BBB73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69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A45EE33-AB90-4C7B-83B6-4CDEFA4C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9AF0ED68-24A5-4EFB-8E79-1176D711C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57E09C08-BF82-40AF-BA5E-7063109D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CA5052F3-DB8B-46F4-B1BD-7EE80A8C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8294085A-F90E-4926-AFB9-AE07BB96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31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AA074E6-14D6-41ED-A49A-EC70FF1F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1EEBBA45-0068-4C9B-971C-637DC1155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6ED78A4F-4FBA-4004-9FDA-B167FB90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AABE3D72-4627-46EB-A593-68F5FB98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FECB7320-1E64-46CB-8F38-443215F6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068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3184FE6-0EF5-40C3-8A20-48C3EDCD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D96B045-A741-43AF-A7E5-B923929A5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10F2467F-8DDD-472B-B3DD-701D4C8D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01EED0D1-31E4-4CB5-9F86-94D6B952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B5BD3276-40B2-4E92-A1B9-DDB162943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126C9F76-7CDA-4518-B4BD-CCD7C6EF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236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BE05790-6502-41E2-BB04-93204856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1CA9FDE8-6F94-40C0-8003-5B73357AD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4606A328-E8B0-499F-9DE3-FFA487294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F333E84D-E01F-4D12-A8A5-FDF411956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190663E6-F7FA-4F4E-90F2-EC4188D05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5B28EE53-6C54-4ACF-8148-A7BB1B61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4C158EA2-C709-4AC8-A2E2-FEA18170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54640E7B-9CE6-4CE2-B277-64A5C9A1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8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189037BE-860E-42F4-8FE5-B88A5EF1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59810EA9-1C2C-45DF-A24F-E546F5AB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66AF35E5-CAFC-4086-9CD6-EC7062A3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C6CD364E-2D32-4F16-94D5-25C7A3E1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818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0B0854F5-B066-4B0B-8D9E-1D0A5304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848F71F8-E8FD-4306-A7BB-80DF56B6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22120603-1520-4EEB-AF62-E559F515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83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FC67A88-ED47-4B7F-A2D0-29AF621D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62C43FB-AFDF-4756-AB66-669F5F5F5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C7F14F80-DBA0-46DF-955F-4E64DE6AD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3C2573E5-93D7-4F8F-AF61-D06949CD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7F9B2233-60DD-405F-836D-ADCE76C2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08658D9A-1F62-4612-A1AE-95EE6354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45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E02E8E7-7F3E-49D9-986D-8380F089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B2109D2F-CCA0-436B-8C4C-185DA3BA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C72A266C-5CB0-4C4B-B2B8-D85D0E85F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88497BDF-8368-4A76-83AC-79D81666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72412518-6A9F-4481-BCFC-36820F9E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57E1EBA8-5B24-49D6-9D80-4F1AC0AC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51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AAEA670C-1227-4098-8865-C9BDCECE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C4736859-2D4C-4457-A7C9-E5E66A632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E5F822AC-2AD8-4F7A-92BB-5BB8E216D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6DFB4-67C1-4C2C-AAF5-D7447AE39631}" type="datetimeFigureOut">
              <a:rPr lang="tr-TR" smtClean="0"/>
              <a:t>11.07.2023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AFD4BF8E-BBB2-4876-83AA-367238DE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70E3E228-50BB-47FA-8D93-BCD1E2EA8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534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16700" y="1343816"/>
            <a:ext cx="7158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 </a:t>
            </a:r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MİMSAN TOPLU YAPI YÖNETİMİ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4023253" y="2775846"/>
            <a:ext cx="4145494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/>
              <a:t> </a:t>
            </a:r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FAALİYET RAPORU</a:t>
            </a:r>
            <a:endParaRPr lang="tr-TR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759095" y="3986081"/>
            <a:ext cx="2840842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32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OCAK-HAZİRAN</a:t>
            </a:r>
            <a:endParaRPr lang="tr-TR" sz="32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596307" y="5377934"/>
            <a:ext cx="984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u="sng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r>
              <a:rPr lang="tr-TR" sz="24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8509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922490"/>
            <a:ext cx="11618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Sitenin 27 ADET 	Olan kameralarına 48 adet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yeni kamera ilave 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edildi ,tüm siteye fiber kablo döşendi, 4 noktadan 75 adet  kamera ile site izlenilebilir hale geldi.</a:t>
            </a:r>
            <a:endParaRPr lang="tr-TR" dirty="0"/>
          </a:p>
          <a:p>
            <a:pPr lvl="0"/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C66A74F1-7E1E-4257-897A-7528F85582CF}"/>
              </a:ext>
            </a:extLst>
          </p:cNvPr>
          <p:cNvSpPr txBox="1"/>
          <p:nvPr/>
        </p:nvSpPr>
        <p:spPr>
          <a:xfrm>
            <a:off x="1631576" y="291705"/>
            <a:ext cx="9386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KAMERA ALT YAPISI YENİLENDİ YENİ KAMERALAR İLAVE EDİLDİ</a:t>
            </a:r>
            <a:endParaRPr lang="tr-TR" dirty="0"/>
          </a:p>
        </p:txBody>
      </p:sp>
      <p:pic>
        <p:nvPicPr>
          <p:cNvPr id="11267" name="Picture 3" descr="C:\Users\USER\Desktop\14f25421-8eca-4be2-a493-0f7d4ed2a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3" y="1837944"/>
            <a:ext cx="5368687" cy="448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678d86c7-ad80-4734-a009-225a74c2f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481" y="1837944"/>
            <a:ext cx="5705423" cy="448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C66A74F1-7E1E-4257-897A-7528F85582CF}"/>
              </a:ext>
            </a:extLst>
          </p:cNvPr>
          <p:cNvSpPr txBox="1"/>
          <p:nvPr/>
        </p:nvSpPr>
        <p:spPr>
          <a:xfrm>
            <a:off x="1631576" y="291705"/>
            <a:ext cx="9386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 VE ÜST GİRİŞ KAPILARINA HIZ KESİCİ BARİYERLER İLAVE EDİLDİ</a:t>
            </a:r>
            <a:endParaRPr lang="tr-TR" dirty="0"/>
          </a:p>
        </p:txBody>
      </p:sp>
      <p:pic>
        <p:nvPicPr>
          <p:cNvPr id="19458" name="Picture 2" descr="C:\Users\USER\Desktop\faaliyet raporu\43f14090-b79a-4f7c-8a09-7526453ff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18" y="961463"/>
            <a:ext cx="5020235" cy="545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faaliyet raporu\f201cff6-6932-4cc4-b2d2-d3beaa0e76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961465"/>
            <a:ext cx="5312136" cy="545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3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501985"/>
            <a:ext cx="1108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SİTEDE 54 ADET İŞYERİNİN OLUKLARI TEMİZLENDİ, KIRIK OLUKLAR TAMİR EDİLDİ, ÇATILARIN AKAN YERLERİNE LOKAL TAMİR YAPILDI</a:t>
            </a:r>
            <a:endParaRPr lang="tr-TR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18434" name="Picture 2" descr="C:\Users\USER\Desktop\4604b027-2ffa-4de9-b7f8-29c158bdba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1595718"/>
            <a:ext cx="5145741" cy="47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47" y="1595718"/>
            <a:ext cx="5181599" cy="455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6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501985"/>
            <a:ext cx="1108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SİTEDE 54 ADET İŞYERİNİN OLUKLARI TEMİZLENDİ, KIRIK OLUKLAR TAMİR EDİLDİ, ÇATILARIN AKAN YERLERİNE LOKAL TAMİR YAPILDI</a:t>
            </a:r>
            <a:endParaRPr lang="tr-TR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23554" name="Picture 2" descr="\\desktop-ljhk6f8\Users\User\Desktop\Ortak\2022\TEKLİFLER-YAPILAN İŞLER\ÇATI VE OLUKLAR\ÇATI RESİMLERİ\40 blok çatı çürükleri\52c7f878-f2a5-4d58-a0ae-60c5fd0f5c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3" y="1225025"/>
            <a:ext cx="4634752" cy="51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\\desktop-ljhk6f8\Users\User\Desktop\Ortak\2022\TEKLİFLER-YAPILAN İŞLER\ÇATI VE OLUKLAR\ÇATI RESİMLERİ\17b73a70-ad0d-43a6-bf45-79913a4e999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73" y="1225025"/>
            <a:ext cx="4927997" cy="519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4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501985"/>
            <a:ext cx="11080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İŞYERİ İSİMLİK VE YÖN TABELALARI MONTAJINA BAŞLANDI</a:t>
            </a:r>
            <a:endParaRPr lang="tr-T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1027" name="Picture 3" descr="\\desktop-ljhk6f8\Users\User\Desktop\Ortak\2023\TEKNİK -BAKIM ONARIM\tabela resimleri\b489e92b-823a-4aa3-b847-ff066f0e0b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" y="1350894"/>
            <a:ext cx="5101665" cy="49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041565f1-0213-41df-bab3-54493c096b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16" y="1296239"/>
            <a:ext cx="5475407" cy="507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501985"/>
            <a:ext cx="11080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İŞYERİ İSİMLİK VE YÖN TABELALARI MONTAJINA BAŞLANDI</a:t>
            </a:r>
            <a:endParaRPr lang="tr-TR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21506" name="Picture 2" descr="\\desktop-ljhk6f8\Users\User\Desktop\Ortak\2023\TOPLANTILAR YÖNETİM KURULU\HAZİRAN\200623\tabela montajları 190623\72a208d5-e98d-4322-984e-4cb509d5f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1087890"/>
            <a:ext cx="4983480" cy="54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\\desktop-ljhk6f8\Users\User\Desktop\Ortak\2023\TOPLANTILAR YÖNETİM KURULU\HAZİRAN\200623\tabela montajları 190623\cc59658a-94a2-48d0-9b2e-c4193f50a7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36" y="1087890"/>
            <a:ext cx="5615178" cy="54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2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ARIZALI ÇÖP KONTEYNIRLARI TAMİR EDİLDİ</a:t>
            </a:r>
            <a:endParaRPr lang="tr-T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25602" name="Picture 2" descr="\\desktop-ljhk6f8\Users\User\Desktop\Ortak\2022\FAALİYET RAPORU\EYLÜL-ARALIK FAALİYET RAPORU\çöp konteynerları tamiri yapıldı\5e79058e-2064-48e1-8153-13557cf715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9" y="1506070"/>
            <a:ext cx="5382095" cy="42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\\desktop-ljhk6f8\Users\User\Desktop\Ortak\2022\FAALİYET RAPORU\EYLÜL-ARALIK FAALİYET RAPORU\çöp konteynerları tamiri yapıldı\b77a9565-98b8-48de-b076-050e11b1f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14" y="1407459"/>
            <a:ext cx="5809129" cy="43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2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ADET YENİ ÇÖP KONTEYNIRLARI ALINDI</a:t>
            </a:r>
            <a:endParaRPr lang="tr-T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16386" name="Picture 2" descr="C:\Users\USER\Desktop\91472626-5d64-4857-b9f6-fb15630a9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8" y="1156447"/>
            <a:ext cx="5244352" cy="55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6738fb0d-8e6d-4063-9b96-8132ee22a8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21" y="1175391"/>
            <a:ext cx="5227344" cy="54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892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TEL ÖRGÜ TAMİRLERİ YAPILDI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7a7b9b8a-bbc3-407d-8057-3a71d41a77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0" y="1262591"/>
            <a:ext cx="5469064" cy="547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1994fe7c-b167-480c-8329-bfc9e87c74e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84" y="1329998"/>
            <a:ext cx="5112572" cy="534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892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TEL ÖRGÜ TAMİRLERİ YAPILDI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f7b144d9-00b3-4e0d-aad1-1df9a1304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55059"/>
            <a:ext cx="4742328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a041560c-6f07-4375-94ae-79d6c0dac5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71" y="1255059"/>
            <a:ext cx="4876800" cy="53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94754D34-3F65-484C-8620-FFFF272B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989" y="372267"/>
            <a:ext cx="4366022" cy="881064"/>
          </a:xfrm>
        </p:spPr>
        <p:txBody>
          <a:bodyPr>
            <a:noAutofit/>
          </a:bodyPr>
          <a:lstStyle/>
          <a:p>
            <a:r>
              <a:rPr lang="tr-TR" sz="4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tr-T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İÇİNDEKİLER</a:t>
            </a:r>
            <a:endParaRPr lang="tr-TR" sz="4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D08BE75-45CD-40B6-82D8-F32FEBF5D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 TANITIMI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SİTE YÖNETİM ORGANİZASYON ŞEMASI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İDARİ FAALİYETLER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TEKNİK &amp; İNŞAİ FAALİYETLER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GÜVENLİK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TEMİZLİK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BAHÇE VE PEYZAJ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="" xmlns:a16="http://schemas.microsoft.com/office/drawing/2014/main" id="{D2A1E864-CC71-4417-939B-79BB091B6336}"/>
              </a:ext>
            </a:extLst>
          </p:cNvPr>
          <p:cNvSpPr/>
          <p:nvPr/>
        </p:nvSpPr>
        <p:spPr>
          <a:xfrm>
            <a:off x="3912989" y="372267"/>
            <a:ext cx="4366022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2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91671" y="501985"/>
            <a:ext cx="10309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LOGAR KAPAĞI YENİLENDİ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faaliyet raporu\6693150e-d77f-433e-a0dd-bc209b3329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3" y="1550894"/>
            <a:ext cx="5665685" cy="49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faaliyet raporu\0e2e20ed-537a-45b8-ab6b-9872e7d32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35" y="1550894"/>
            <a:ext cx="5199530" cy="478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6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91671" y="501985"/>
            <a:ext cx="10309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BLOK ÖRNEK BOYA YAPILDI 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desktop-ljhk6f8\Users\User\Desktop\Ortak\2023\TOPLANTILAR YÖNETİM KURULU\MART\070323\23. BLOK ÖRNEK BOYA 070323\afb724c6-4e2b-4781-b658-a7d42453b4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6" y="1025205"/>
            <a:ext cx="5585012" cy="51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esktop-ljhk6f8\Users\User\Desktop\Ortak\2023\TOPLANTILAR YÖNETİM KURULU\MART\070323\23. BLOK ÖRNEK BOYA 070323\8a0826b0-8a46-4ffb-9e8d-9aa847e27a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65" y="1025204"/>
            <a:ext cx="5576047" cy="5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2" name="AutoShape 2" descr="ORKUN KORUMA İLE HER ZAMAN... - Orkun Şirketler Grubu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ORKUN KORUMA İLE HER ZAMAN... - Orkun Şirketler Grubu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75765"/>
            <a:ext cx="10144872" cy="541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CFECD1B1-4D6A-4039-BAD5-5A4484A516B8}"/>
              </a:ext>
            </a:extLst>
          </p:cNvPr>
          <p:cNvSpPr txBox="1"/>
          <p:nvPr/>
        </p:nvSpPr>
        <p:spPr>
          <a:xfrm>
            <a:off x="2259106" y="196652"/>
            <a:ext cx="7458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GÜVENLİK FAALİYETLERİ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8745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DB012A1A-3DE4-4B58-A8FB-A636BC9FCCB3}"/>
              </a:ext>
            </a:extLst>
          </p:cNvPr>
          <p:cNvSpPr/>
          <p:nvPr/>
        </p:nvSpPr>
        <p:spPr>
          <a:xfrm>
            <a:off x="3654666" y="196652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CFECD1B1-4D6A-4039-BAD5-5A4484A516B8}"/>
              </a:ext>
            </a:extLst>
          </p:cNvPr>
          <p:cNvSpPr txBox="1"/>
          <p:nvPr/>
        </p:nvSpPr>
        <p:spPr>
          <a:xfrm>
            <a:off x="4152552" y="196652"/>
            <a:ext cx="3886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GÜVENLİK FAALİYETLERİ</a:t>
            </a:r>
            <a:endParaRPr lang="tr-TR" sz="3600" dirty="0"/>
          </a:p>
        </p:txBody>
      </p:sp>
      <p:graphicFrame>
        <p:nvGraphicFramePr>
          <p:cNvPr id="3" name="Tablo 2">
            <a:extLst>
              <a:ext uri="{FF2B5EF4-FFF2-40B4-BE49-F238E27FC236}">
                <a16:creationId xmlns="" xmlns:a16="http://schemas.microsoft.com/office/drawing/2014/main" id="{A2F96672-B0CD-40A6-89D3-8731071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194141"/>
              </p:ext>
            </p:extLst>
          </p:nvPr>
        </p:nvGraphicFramePr>
        <p:xfrm>
          <a:off x="631511" y="1609562"/>
          <a:ext cx="10928978" cy="4732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4481">
                  <a:extLst>
                    <a:ext uri="{9D8B030D-6E8A-4147-A177-3AD203B41FA5}">
                      <a16:colId xmlns="" xmlns:a16="http://schemas.microsoft.com/office/drawing/2014/main" val="4131888337"/>
                    </a:ext>
                  </a:extLst>
                </a:gridCol>
                <a:gridCol w="767484">
                  <a:extLst>
                    <a:ext uri="{9D8B030D-6E8A-4147-A177-3AD203B41FA5}">
                      <a16:colId xmlns="" xmlns:a16="http://schemas.microsoft.com/office/drawing/2014/main" val="366440292"/>
                    </a:ext>
                  </a:extLst>
                </a:gridCol>
                <a:gridCol w="901170">
                  <a:extLst>
                    <a:ext uri="{9D8B030D-6E8A-4147-A177-3AD203B41FA5}">
                      <a16:colId xmlns="" xmlns:a16="http://schemas.microsoft.com/office/drawing/2014/main" val="1773063496"/>
                    </a:ext>
                  </a:extLst>
                </a:gridCol>
                <a:gridCol w="1451270">
                  <a:extLst>
                    <a:ext uri="{9D8B030D-6E8A-4147-A177-3AD203B41FA5}">
                      <a16:colId xmlns="" xmlns:a16="http://schemas.microsoft.com/office/drawing/2014/main" val="48261453"/>
                    </a:ext>
                  </a:extLst>
                </a:gridCol>
                <a:gridCol w="876752">
                  <a:extLst>
                    <a:ext uri="{9D8B030D-6E8A-4147-A177-3AD203B41FA5}">
                      <a16:colId xmlns="" xmlns:a16="http://schemas.microsoft.com/office/drawing/2014/main" val="3134942445"/>
                    </a:ext>
                  </a:extLst>
                </a:gridCol>
                <a:gridCol w="987821">
                  <a:extLst>
                    <a:ext uri="{9D8B030D-6E8A-4147-A177-3AD203B41FA5}">
                      <a16:colId xmlns="" xmlns:a16="http://schemas.microsoft.com/office/drawing/2014/main" val="3301057353"/>
                    </a:ext>
                  </a:extLst>
                </a:gridCol>
              </a:tblGrid>
              <a:tr h="85247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CİHAZ ADI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DURUMU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 TARİHİ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FAALİYET DURUMU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44783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YOK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AKTİF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PASİF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8377757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SES KAYIT SİSTEMİ   </a:t>
                      </a:r>
                    </a:p>
                    <a:p>
                      <a:pPr algn="l" fontAlgn="b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(SANTRAL)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4245939"/>
                  </a:ext>
                </a:extLst>
              </a:tr>
              <a:tr h="321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BARİYER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5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0048715"/>
                  </a:ext>
                </a:extLst>
              </a:tr>
              <a:tr h="2796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OTOMATİK ARAÇ GEÇİŞ SİSTEMİ (OGS)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83948225"/>
                  </a:ext>
                </a:extLst>
              </a:tr>
              <a:tr h="3238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PLAKA TANIMA SİSTEMİ (PTS)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8858113"/>
                  </a:ext>
                </a:extLst>
              </a:tr>
              <a:tr h="3341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ÇEVRE GÜVENLİK KAMERALARI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0067806"/>
                  </a:ext>
                </a:extLst>
              </a:tr>
              <a:tr h="2685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YÖNETİM OFİSİ KAMERALARI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8906183"/>
                  </a:ext>
                </a:extLst>
              </a:tr>
              <a:tr h="2212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TURNİKELİ YAYA GEÇİŞ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8435476"/>
                  </a:ext>
                </a:extLst>
              </a:tr>
              <a:tr h="2994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SİTE YAYA GİRİŞ KAPILARI/KARTLI GEÇİŞ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5060332"/>
                  </a:ext>
                </a:extLst>
              </a:tr>
              <a:tr h="5054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DAHİLİ HAT SİSTEMİ (İNTERKOM)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7615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4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95080" y="378929"/>
            <a:ext cx="104349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Güvenlik hizmetleri ORKUN TM GÜVENLİK firması tarafından 12 kişilik kadro ile 24 saat esasına göre gündüz 4 kişi, gece 4 kişi olacak şekilde sağlanmaya devam edilmiştir.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Tur sistemi cihazı ile devriye atılmış, güvenlik raporları ve olay anındaki tutanaklar tutulmuştur.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 smtClean="0"/>
              <a:t>Sitede </a:t>
            </a:r>
            <a:r>
              <a:rPr lang="tr-TR" sz="2000" b="1" dirty="0"/>
              <a:t>güvenlik kameraları ile 7/24 olarak izleme yapılmak üzere </a:t>
            </a:r>
            <a:r>
              <a:rPr lang="tr-TR" sz="2000" b="1" dirty="0" smtClean="0"/>
              <a:t>27 Adet </a:t>
            </a:r>
            <a:r>
              <a:rPr lang="tr-TR" sz="2000" b="1" dirty="0"/>
              <a:t>olan Kamera </a:t>
            </a:r>
            <a:r>
              <a:rPr lang="tr-TR" sz="2000" b="1"/>
              <a:t>sistemine </a:t>
            </a:r>
            <a:r>
              <a:rPr lang="tr-TR" sz="2000" b="1" smtClean="0"/>
              <a:t>48 adet </a:t>
            </a:r>
            <a:r>
              <a:rPr lang="tr-TR" sz="2000" b="1" dirty="0"/>
              <a:t>yeni kamera ilave edilmiş ,kamera kayıt cihazlarının kapasiteleri artırılarak sitenin daha güvenli olması hedeflenmiştir.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 Sitemize günlük olarak plaka tanıma sistemine kayıtsız giriş çıkış yapan </a:t>
            </a:r>
            <a:r>
              <a:rPr lang="tr-TR" sz="2000" b="1" dirty="0" smtClean="0"/>
              <a:t>yaklaşık 3000 araçtan </a:t>
            </a:r>
            <a:r>
              <a:rPr lang="tr-TR" sz="2000" b="1" dirty="0"/>
              <a:t>şüpheli olanlar durdurulup hangi firmaya geldiği sorgulanarak kayıt altına alınmıştır</a:t>
            </a:r>
            <a:r>
              <a:rPr lang="tr-TR" sz="2000" b="1" dirty="0" smtClean="0"/>
              <a:t>.</a:t>
            </a:r>
            <a:endParaRPr lang="tr-TR" sz="2000" b="1" dirty="0"/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Ayrıca Güvenlik Personellerine, ORKUN TM Güvenlik firması tarafından;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Hizmet esnasında davranış şekilleri,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Görev yerlerindeki uyulması gereken kurallar,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Telefon ile konuşma kuralları,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Güvenliğin tanımı, giriş çıkış kontrolü, vardiya değişimi,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Kılık, kıyafet, teçhizat,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Fiziki güvenlik tedbirleri, ilk yardım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tr-TR" sz="2000" b="1" dirty="0"/>
              <a:t>Konularında belirli aralıklarla kurum içi eğitim hizmetleri verilmeye devam edilmiştir.</a:t>
            </a:r>
          </a:p>
        </p:txBody>
      </p:sp>
    </p:spTree>
    <p:extLst>
      <p:ext uri="{BB962C8B-B14F-4D97-AF65-F5344CB8AC3E}">
        <p14:creationId xmlns:p14="http://schemas.microsoft.com/office/powerpoint/2010/main" val="38882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D5C06846-1759-4F88-BB79-6BC8DF5028AF}"/>
              </a:ext>
            </a:extLst>
          </p:cNvPr>
          <p:cNvSpPr/>
          <p:nvPr/>
        </p:nvSpPr>
        <p:spPr>
          <a:xfrm>
            <a:off x="3466407" y="609029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0991E5DF-C159-4054-948F-482FD27EFF95}"/>
              </a:ext>
            </a:extLst>
          </p:cNvPr>
          <p:cNvSpPr txBox="1"/>
          <p:nvPr/>
        </p:nvSpPr>
        <p:spPr>
          <a:xfrm>
            <a:off x="3049138" y="485874"/>
            <a:ext cx="6093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tr-TR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TEMİZLİK </a:t>
            </a:r>
            <a:r>
              <a:rPr lang="tr-T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036382"/>
              </p:ext>
            </p:extLst>
          </p:nvPr>
        </p:nvGraphicFramePr>
        <p:xfrm>
          <a:off x="1156447" y="2523238"/>
          <a:ext cx="9968753" cy="148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2817"/>
                <a:gridCol w="2911835"/>
                <a:gridCol w="1867000"/>
                <a:gridCol w="1747101"/>
              </a:tblGrid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 dirty="0">
                          <a:effectLst/>
                        </a:rPr>
                        <a:t>ALAN</a:t>
                      </a:r>
                      <a:endParaRPr lang="tr-TR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CİNS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İŞLEM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GÜNLÜK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SERT ZEMİN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TAŞ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SÜPÜRME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>
                          <a:effectLst/>
                        </a:rPr>
                        <a:t>GÜNLÜK</a:t>
                      </a:r>
                      <a:endParaRPr lang="tr-TR" sz="11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EKİLİ ALAN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BİTKİ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ÇÖP TOPLAMA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 dirty="0">
                          <a:effectLst/>
                        </a:rPr>
                        <a:t>GÜNLÜK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ÇÖP KOVALARI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METAL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BOŞALTILMASI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>
                          <a:effectLst/>
                        </a:rPr>
                        <a:t>GÜNLÜK</a:t>
                      </a:r>
                      <a:endParaRPr lang="tr-TR" sz="11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ÇÖP TOPLAMA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 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 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 dirty="0">
                          <a:effectLst/>
                        </a:rPr>
                        <a:t>GÜNLÜK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3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ÇEVRE  DÜZENLEME VE TEMİZLİK 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\\desktop-ljhk6f8\Users\User\Desktop\Ortak\2023\TOPLANTILAR YÖNETİM KURULU\MART\280323\ÇÖP KONTEYNER EVSEL ATIK DIŞINDA MALZEME ATILMASI\19dfe797-7f13-490c-abcf-ec1e0b76e9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2" y="1255060"/>
            <a:ext cx="5423647" cy="49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desktop-ljhk6f8\Users\User\Desktop\Ortak\2023\TOPLANTILAR YÖNETİM KURULU\MART\280323\ÇÖP KONTEYNER EVSEL ATIK DIŞINDA MALZEME ATILMASI\a7cbb4cb-9540-48c9-8cb7-f279a7db6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" y="1255060"/>
            <a:ext cx="5406559" cy="49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 TEMİZLEME ÇALIŞMALARI YAPIDI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C:\Users\USER\Desktop\dd69a94f-0f0d-4f72-9730-47ad936646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3" y="1783975"/>
            <a:ext cx="5522105" cy="465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esktop\dd69a94f-0f0d-4f72-9730-47ad936646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15" y="1800484"/>
            <a:ext cx="5194157" cy="463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0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ÇEVRE  DÜZENLEME VE TEMİZLİK 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\\desktop-ljhk6f8\Users\User\Desktop\Ortak\2023\TOPLANTILAR YÖNETİM KURULU\HAZİRAN\060623\3-6-9 blok cevre düzenleme çalışması\3ed06fa9-ef20-42a8-b8cd-9db186f67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9" y="1380565"/>
            <a:ext cx="5208254" cy="44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desktop-ljhk6f8\Users\User\Desktop\Ortak\2023\TOPLANTILAR YÖNETİM KURULU\HAZİRAN\060623\3-6-9 blok cevre düzenleme çalışması\cdc71a5a-4abc-45ae-8407-9725660f72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96" y="1380565"/>
            <a:ext cx="4998933" cy="44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0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ÇEVRE  DÜZENLEME VE TEMİZLİK 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\\desktop-ljhk6f8\Users\User\Desktop\Ortak\2023\TOPLANTILAR YÖNETİM KURULU\HAZİRAN\060623\3-6-9 blok cevre düzenleme çalışması\e287e1e1-f875-4f48-93b2-5b4e8941d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2" y="1290918"/>
            <a:ext cx="5011269" cy="49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\\desktop-ljhk6f8\Users\User\Desktop\Ortak\2023\TOPLANTILAR YÖNETİM KURULU\HAZİRAN\060623\3-6-9 blok cevre düzenleme çalışması\d6d616ab-4173-4f79-9d58-829f2d973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083" y="1290917"/>
            <a:ext cx="5002306" cy="49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: Köşeleri Yuvarlatılmış 8">
            <a:extLst>
              <a:ext uri="{FF2B5EF4-FFF2-40B4-BE49-F238E27FC236}">
                <a16:creationId xmlns="" xmlns:a16="http://schemas.microsoft.com/office/drawing/2014/main" id="{3AE3A821-6BE5-4AD2-90D7-EBB1B910DABB}"/>
              </a:ext>
            </a:extLst>
          </p:cNvPr>
          <p:cNvSpPr/>
          <p:nvPr/>
        </p:nvSpPr>
        <p:spPr>
          <a:xfrm>
            <a:off x="3912989" y="372267"/>
            <a:ext cx="4366022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="" xmlns:a16="http://schemas.microsoft.com/office/drawing/2014/main" id="{1B9BEE38-408F-4AAD-9258-C1030D5A460A}"/>
              </a:ext>
            </a:extLst>
          </p:cNvPr>
          <p:cNvSpPr txBox="1"/>
          <p:nvPr/>
        </p:nvSpPr>
        <p:spPr>
          <a:xfrm>
            <a:off x="4101674" y="458856"/>
            <a:ext cx="4583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</a:t>
            </a:r>
            <a:r>
              <a:rPr lang="tr-T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TANITIMI</a:t>
            </a:r>
            <a:endParaRPr lang="tr-TR" sz="4000" dirty="0"/>
          </a:p>
        </p:txBody>
      </p:sp>
      <p:sp>
        <p:nvSpPr>
          <p:cNvPr id="13" name="İçerik Yer Tutucusu 12">
            <a:extLst>
              <a:ext uri="{FF2B5EF4-FFF2-40B4-BE49-F238E27FC236}">
                <a16:creationId xmlns="" xmlns:a16="http://schemas.microsoft.com/office/drawing/2014/main" id="{E2834B0B-AB4E-411E-81F7-29FD1A6B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Mimsan Toplu Yapı Yönetimi </a:t>
            </a:r>
            <a:r>
              <a:rPr lang="tr-T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Sitesi;</a:t>
            </a:r>
            <a:r>
              <a:rPr lang="tr-T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İstanbul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ili, </a:t>
            </a:r>
            <a:r>
              <a:rPr lang="tr-T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Esenyurt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İlçesi, Orhangazi mahallesin de 527  bağımsız bölüm işyerinden oluşan bir projedir. 17 Personel ile Hizmet verilmektedir. 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38292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YOL TAMİRLERİ YAPILDI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\\desktop-ljhk6f8\Users\User\Desktop\Ortak\2023\TEKNİK -BAKIM ONARIM\yol tamirleri\9bca8456-7368-4d9f-a1ba-d3ba1563e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1" y="1118174"/>
            <a:ext cx="4594411" cy="523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\\desktop-ljhk6f8\Users\User\Desktop\Ortak\2023\TEKNİK -BAKIM ONARIM\yol tamirleri\a8c8f883-db96-4e0a-91b8-6ef7d662e4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30" y="1118174"/>
            <a:ext cx="4822582" cy="533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2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MAZGAL TEMMİZLİKLERİ YAPILDI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\\desktop-ljhk6f8\Users\User\Desktop\Ortak\2023\TEKNİK -BAKIM ONARIM\mazgal temizliği\276d3c8d-1e90-472a-b688-a5373d07b5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2" y="1091162"/>
            <a:ext cx="4594411" cy="49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desktop-ljhk6f8\Users\User\Desktop\Ortak\2023\TEKNİK -BAKIM ONARIM\mazgal temizliği\0b09d501-42dd-40bc-ab3a-034d32912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1" y="1037095"/>
            <a:ext cx="4901480" cy="49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3049138" y="174615"/>
            <a:ext cx="6093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BAHÇE VE PEYZAJ FAALİYETLERİ</a:t>
            </a:r>
            <a:endParaRPr lang="tr-TR" sz="3600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="" xmlns:a16="http://schemas.microsoft.com/office/drawing/2014/main" id="{477DECE0-E65C-4E8E-92DD-4FC11ED3072B}"/>
              </a:ext>
            </a:extLst>
          </p:cNvPr>
          <p:cNvSpPr/>
          <p:nvPr/>
        </p:nvSpPr>
        <p:spPr>
          <a:xfrm>
            <a:off x="3654666" y="196652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0" name="Tablo 9">
            <a:extLst>
              <a:ext uri="{FF2B5EF4-FFF2-40B4-BE49-F238E27FC236}">
                <a16:creationId xmlns="" xmlns:a16="http://schemas.microsoft.com/office/drawing/2014/main" id="{E9F6C917-4529-468B-8299-417AE1ECF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41405"/>
              </p:ext>
            </p:extLst>
          </p:nvPr>
        </p:nvGraphicFramePr>
        <p:xfrm>
          <a:off x="449334" y="1705970"/>
          <a:ext cx="5528383" cy="4531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3249">
                  <a:extLst>
                    <a:ext uri="{9D8B030D-6E8A-4147-A177-3AD203B41FA5}">
                      <a16:colId xmlns="" xmlns:a16="http://schemas.microsoft.com/office/drawing/2014/main" val="2792675085"/>
                    </a:ext>
                  </a:extLst>
                </a:gridCol>
                <a:gridCol w="662793">
                  <a:extLst>
                    <a:ext uri="{9D8B030D-6E8A-4147-A177-3AD203B41FA5}">
                      <a16:colId xmlns="" xmlns:a16="http://schemas.microsoft.com/office/drawing/2014/main" val="220394042"/>
                    </a:ext>
                  </a:extLst>
                </a:gridCol>
                <a:gridCol w="103106">
                  <a:extLst>
                    <a:ext uri="{9D8B030D-6E8A-4147-A177-3AD203B41FA5}">
                      <a16:colId xmlns="" xmlns:a16="http://schemas.microsoft.com/office/drawing/2014/main" val="3171023868"/>
                    </a:ext>
                  </a:extLst>
                </a:gridCol>
                <a:gridCol w="503275">
                  <a:extLst>
                    <a:ext uri="{9D8B030D-6E8A-4147-A177-3AD203B41FA5}">
                      <a16:colId xmlns="" xmlns:a16="http://schemas.microsoft.com/office/drawing/2014/main" val="914311251"/>
                    </a:ext>
                  </a:extLst>
                </a:gridCol>
                <a:gridCol w="1066217">
                  <a:extLst>
                    <a:ext uri="{9D8B030D-6E8A-4147-A177-3AD203B41FA5}">
                      <a16:colId xmlns="" xmlns:a16="http://schemas.microsoft.com/office/drawing/2014/main" val="3261174516"/>
                    </a:ext>
                  </a:extLst>
                </a:gridCol>
                <a:gridCol w="1011313">
                  <a:extLst>
                    <a:ext uri="{9D8B030D-6E8A-4147-A177-3AD203B41FA5}">
                      <a16:colId xmlns="" xmlns:a16="http://schemas.microsoft.com/office/drawing/2014/main" val="2730510604"/>
                    </a:ext>
                  </a:extLst>
                </a:gridCol>
                <a:gridCol w="120464">
                  <a:extLst>
                    <a:ext uri="{9D8B030D-6E8A-4147-A177-3AD203B41FA5}">
                      <a16:colId xmlns="" xmlns:a16="http://schemas.microsoft.com/office/drawing/2014/main" val="2314051568"/>
                    </a:ext>
                  </a:extLst>
                </a:gridCol>
                <a:gridCol w="737966">
                  <a:extLst>
                    <a:ext uri="{9D8B030D-6E8A-4147-A177-3AD203B41FA5}">
                      <a16:colId xmlns="" xmlns:a16="http://schemas.microsoft.com/office/drawing/2014/main" val="3997355921"/>
                    </a:ext>
                  </a:extLst>
                </a:gridCol>
              </a:tblGrid>
              <a:tr h="64729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HİZMET SATIN ALARAK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PERSONEL ÇALIŞTIRARAK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PERSONEL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2948211"/>
                  </a:ext>
                </a:extLst>
              </a:tr>
              <a:tr h="647294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X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BÜTÇELENEN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ÇALIŞAN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3613164"/>
                  </a:ext>
                </a:extLst>
              </a:tr>
              <a:tr h="647294">
                <a:tc gridSpan="3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tr-T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7171570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YEŞİL ALAN M²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MEVSİMLİK ÇİÇEK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1071894"/>
                  </a:ext>
                </a:extLst>
              </a:tr>
              <a:tr h="6472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tr-TR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OLAN 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OLAN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3454333"/>
                  </a:ext>
                </a:extLst>
              </a:tr>
              <a:tr h="64729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tr-TR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tr-TR" sz="18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5356327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tr-TR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0210788"/>
                  </a:ext>
                </a:extLst>
              </a:tr>
            </a:tbl>
          </a:graphicData>
        </a:graphic>
      </p:graphicFrame>
      <p:graphicFrame>
        <p:nvGraphicFramePr>
          <p:cNvPr id="14" name="Tablo 13">
            <a:extLst>
              <a:ext uri="{FF2B5EF4-FFF2-40B4-BE49-F238E27FC236}">
                <a16:creationId xmlns="" xmlns:a16="http://schemas.microsoft.com/office/drawing/2014/main" id="{AF1676DE-B5E0-40FD-888D-3AA3B296E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50772"/>
              </p:ext>
            </p:extLst>
          </p:nvPr>
        </p:nvGraphicFramePr>
        <p:xfrm>
          <a:off x="6194612" y="1679257"/>
          <a:ext cx="5641788" cy="4568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7326">
                  <a:extLst>
                    <a:ext uri="{9D8B030D-6E8A-4147-A177-3AD203B41FA5}">
                      <a16:colId xmlns="" xmlns:a16="http://schemas.microsoft.com/office/drawing/2014/main" val="1741370323"/>
                    </a:ext>
                  </a:extLst>
                </a:gridCol>
                <a:gridCol w="648271">
                  <a:extLst>
                    <a:ext uri="{9D8B030D-6E8A-4147-A177-3AD203B41FA5}">
                      <a16:colId xmlns="" xmlns:a16="http://schemas.microsoft.com/office/drawing/2014/main" val="934567754"/>
                    </a:ext>
                  </a:extLst>
                </a:gridCol>
                <a:gridCol w="1032955">
                  <a:extLst>
                    <a:ext uri="{9D8B030D-6E8A-4147-A177-3AD203B41FA5}">
                      <a16:colId xmlns="" xmlns:a16="http://schemas.microsoft.com/office/drawing/2014/main" val="2013597401"/>
                    </a:ext>
                  </a:extLst>
                </a:gridCol>
                <a:gridCol w="1043236">
                  <a:extLst>
                    <a:ext uri="{9D8B030D-6E8A-4147-A177-3AD203B41FA5}">
                      <a16:colId xmlns="" xmlns:a16="http://schemas.microsoft.com/office/drawing/2014/main" val="3584154689"/>
                    </a:ext>
                  </a:extLst>
                </a:gridCol>
              </a:tblGrid>
              <a:tr h="8168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HİZMET KONUSU</a:t>
                      </a:r>
                      <a:endParaRPr lang="tr-TR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YAPILDI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YAPILMAKTA</a:t>
                      </a:r>
                      <a:endParaRPr lang="tr-TR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YAPILMADI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7643064"/>
                  </a:ext>
                </a:extLst>
              </a:tr>
              <a:tr h="3908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DİKİLİ AĞAÇLARIN BUDANMASI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8899551"/>
                  </a:ext>
                </a:extLst>
              </a:tr>
              <a:tr h="64467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DİPLERİNE KAZIK ÇAKILARAK İPLERLE BAĞLANIP SABİTLENMESİ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0271998"/>
                  </a:ext>
                </a:extLst>
              </a:tr>
              <a:tr h="548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YEŞİL ALANLARIN YABANİ OTLARDAN TEMİZLENMESİ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065600"/>
                  </a:ext>
                </a:extLst>
              </a:tr>
              <a:tr h="6361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DİPLERİNİN ÇAPALANMA İŞLEMİNİN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5472195"/>
                  </a:ext>
                </a:extLst>
              </a:tr>
              <a:tr h="68007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 GRUPLARININ ÇAPALANMA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2814146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SULAMA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1467786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İLAÇLAMA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6975254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ÇİM BİÇME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2198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2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BAHÇE VE PEYZAJ FAALİYETLERİ</a:t>
            </a:r>
            <a:endParaRPr lang="tr-TR" sz="3600" dirty="0"/>
          </a:p>
        </p:txBody>
      </p:sp>
      <p:pic>
        <p:nvPicPr>
          <p:cNvPr id="3076" name="Picture 4" descr="\\desktop-ljhk6f8\Users\User\Desktop\Ortak\2023\TOPLANTILAR YÖNETİM KURULU\ŞUBAT\280223\cevre temizliği ve ağaç budama\015ff881-1039-4e48-842b-a9b8154c6d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4" y="1103439"/>
            <a:ext cx="5582770" cy="537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desktop-ljhk6f8\Users\User\Desktop\Ortak\2023\TOPLANTILAR YÖNETİM KURULU\ŞUBAT\280223\cevre temizliği ve ağaç budama\84a921c2-3fe0-4ca5-9790-d64c329104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65" y="820946"/>
            <a:ext cx="5558117" cy="566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BAHÇE VE PEYZAJ FAALİYETLERİ</a:t>
            </a:r>
            <a:endParaRPr lang="tr-TR" sz="3600" dirty="0"/>
          </a:p>
        </p:txBody>
      </p:sp>
      <p:pic>
        <p:nvPicPr>
          <p:cNvPr id="4098" name="Picture 2" descr="\\desktop-ljhk6f8\Users\User\Desktop\Ortak\2023\TOPLANTILAR YÖNETİM KURULU\ŞUBAT\280223\cevre temizliği ve ağaç budama\9accdabe-59ef-43f8-8214-6dc530d86b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2" y="1219200"/>
            <a:ext cx="4769224" cy="510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esktop-ljhk6f8\Users\User\Desktop\Ortak\2023\TOPLANTILAR YÖNETİM KURULU\ŞUBAT\280223\cevre temizliği ve ağaç budama\8059e651-41a0-41bd-91e4-530c4d6808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58" y="1299882"/>
            <a:ext cx="5226423" cy="494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ESENYURT BELEDİYESİ İLE İŞBİRLİĞİ YAPILIP SİTEMİZE 30 ADET AĞAÇ DİKİMİ YAPILDI</a:t>
            </a:r>
            <a:endParaRPr lang="tr-TR" sz="2800" dirty="0"/>
          </a:p>
        </p:txBody>
      </p:sp>
      <p:pic>
        <p:nvPicPr>
          <p:cNvPr id="6146" name="Picture 2" descr="\\desktop-ljhk6f8\Users\User\Desktop\Ortak\2023\TOPLANTILAR YÖNETİM KURULU\MART\140323\park bahceler peyzaj calışması\1adde2d2-4a9e-4461-aba5-01dc97b793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0" y="1035222"/>
            <a:ext cx="5383066" cy="52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desktop-ljhk6f8\Users\User\Desktop\Ortak\2023\TOPLANTILAR YÖNETİM KURULU\MART\140323\park bahceler peyzaj calışması\995c59d8-90a5-408a-a378-5cb98540fb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09" y="1035222"/>
            <a:ext cx="5550038" cy="51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ESENYURT BELEDİYESİ İLE İŞBİRLİĞİ YAPILIP SİTEMİZE 30 ADET AĞAÇ DİKİMİ YAPILDI</a:t>
            </a:r>
            <a:endParaRPr lang="tr-TR" sz="2800" dirty="0"/>
          </a:p>
        </p:txBody>
      </p:sp>
      <p:pic>
        <p:nvPicPr>
          <p:cNvPr id="7171" name="Picture 3" descr="\\desktop-ljhk6f8\Users\User\Desktop\Ortak\2023\TOPLANTILAR YÖNETİM KURULU\MART\140323\park bahceler peyzaj calışması\411c4cac-c7e7-4e13-91f2-15304aa07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6" y="1281953"/>
            <a:ext cx="5495366" cy="52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" y="1281953"/>
            <a:ext cx="5378824" cy="514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1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ÇİM BİÇME İŞLERİ YAPILDI</a:t>
            </a:r>
            <a:endParaRPr lang="tr-TR" sz="2800" dirty="0"/>
          </a:p>
        </p:txBody>
      </p:sp>
      <p:pic>
        <p:nvPicPr>
          <p:cNvPr id="9218" name="Picture 2" descr="C:\Users\USER\Desktop\88bc2216-a2d1-4311-a8fd-289983fff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923786"/>
            <a:ext cx="5495364" cy="485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787f1fac-d416-411a-b607-bca9a3c5a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2" y="923786"/>
            <a:ext cx="4993341" cy="491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İLAÇLAMA İŞLEMLERİ YAPILDI</a:t>
            </a:r>
            <a:endParaRPr lang="tr-TR" sz="2800" dirty="0"/>
          </a:p>
        </p:txBody>
      </p:sp>
      <p:pic>
        <p:nvPicPr>
          <p:cNvPr id="24578" name="Picture 2" descr="C:\Users\USER\Desktop\faaliyet raporu\5003c45b-eca4-41e7-9d88-ae991cb277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1" y="1209506"/>
            <a:ext cx="4805083" cy="49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0cc8d430-88b9-4060-be4f-7e953d728bf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35" y="1264024"/>
            <a:ext cx="543135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074895" y="2998242"/>
            <a:ext cx="6347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 EDERİZ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15106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k: Aşağı 10">
            <a:extLst>
              <a:ext uri="{FF2B5EF4-FFF2-40B4-BE49-F238E27FC236}">
                <a16:creationId xmlns="" xmlns:a16="http://schemas.microsoft.com/office/drawing/2014/main" id="{2626E1C4-3C5B-4080-85BB-CC0227E016D1}"/>
              </a:ext>
            </a:extLst>
          </p:cNvPr>
          <p:cNvSpPr/>
          <p:nvPr/>
        </p:nvSpPr>
        <p:spPr>
          <a:xfrm>
            <a:off x="5918398" y="4376537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Aşağı 11">
            <a:extLst>
              <a:ext uri="{FF2B5EF4-FFF2-40B4-BE49-F238E27FC236}">
                <a16:creationId xmlns="" xmlns:a16="http://schemas.microsoft.com/office/drawing/2014/main" id="{0F5F4F13-6AF2-4E68-BC7D-96FD420E2965}"/>
              </a:ext>
            </a:extLst>
          </p:cNvPr>
          <p:cNvSpPr/>
          <p:nvPr/>
        </p:nvSpPr>
        <p:spPr>
          <a:xfrm>
            <a:off x="5922268" y="3418056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Aşağı 9">
            <a:extLst>
              <a:ext uri="{FF2B5EF4-FFF2-40B4-BE49-F238E27FC236}">
                <a16:creationId xmlns="" xmlns:a16="http://schemas.microsoft.com/office/drawing/2014/main" id="{91E1645C-0DB1-495E-A74E-FF3485940937}"/>
              </a:ext>
            </a:extLst>
          </p:cNvPr>
          <p:cNvSpPr/>
          <p:nvPr/>
        </p:nvSpPr>
        <p:spPr>
          <a:xfrm>
            <a:off x="5918399" y="2490339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F5AB5C5A-A3D9-4A02-9C6D-6525D6045841}"/>
              </a:ext>
            </a:extLst>
          </p:cNvPr>
          <p:cNvSpPr/>
          <p:nvPr/>
        </p:nvSpPr>
        <p:spPr>
          <a:xfrm>
            <a:off x="3337619" y="446850"/>
            <a:ext cx="5821561" cy="113594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4CD3D847-A8F7-47CD-BC41-180B635CEAC5}"/>
              </a:ext>
            </a:extLst>
          </p:cNvPr>
          <p:cNvSpPr txBox="1"/>
          <p:nvPr/>
        </p:nvSpPr>
        <p:spPr>
          <a:xfrm>
            <a:off x="2895600" y="599325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MİMSAN TOPLU YAPI SİTE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YÖNETİMİ ORGANİZASYON ŞEMASI 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DDE01B93-C437-4D32-9FFF-526D548580D4}"/>
              </a:ext>
            </a:extLst>
          </p:cNvPr>
          <p:cNvSpPr/>
          <p:nvPr/>
        </p:nvSpPr>
        <p:spPr>
          <a:xfrm>
            <a:off x="4038600" y="2008315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="" xmlns:a16="http://schemas.microsoft.com/office/drawing/2014/main" id="{4FAFB6B9-0478-4684-AB38-E9690ECE347A}"/>
              </a:ext>
            </a:extLst>
          </p:cNvPr>
          <p:cNvSpPr/>
          <p:nvPr/>
        </p:nvSpPr>
        <p:spPr>
          <a:xfrm>
            <a:off x="4058759" y="2944488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="" xmlns:a16="http://schemas.microsoft.com/office/drawing/2014/main" id="{6774B03C-D66B-4D21-B68A-D450686BE2AF}"/>
              </a:ext>
            </a:extLst>
          </p:cNvPr>
          <p:cNvSpPr/>
          <p:nvPr/>
        </p:nvSpPr>
        <p:spPr>
          <a:xfrm>
            <a:off x="4036318" y="3880661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Metin kutusu 16">
            <a:extLst>
              <a:ext uri="{FF2B5EF4-FFF2-40B4-BE49-F238E27FC236}">
                <a16:creationId xmlns="" xmlns:a16="http://schemas.microsoft.com/office/drawing/2014/main" id="{59CBE50B-3521-44A8-B832-B0F0BE0A7B48}"/>
              </a:ext>
            </a:extLst>
          </p:cNvPr>
          <p:cNvSpPr txBox="1"/>
          <p:nvPr/>
        </p:nvSpPr>
        <p:spPr>
          <a:xfrm>
            <a:off x="4058758" y="2129411"/>
            <a:ext cx="401615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YÖNETİM KURULU</a:t>
            </a:r>
            <a:endParaRPr lang="tr-T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="" xmlns:a16="http://schemas.microsoft.com/office/drawing/2014/main" id="{567B25C7-0F50-4D82-ADA6-E792766A8884}"/>
              </a:ext>
            </a:extLst>
          </p:cNvPr>
          <p:cNvSpPr txBox="1"/>
          <p:nvPr/>
        </p:nvSpPr>
        <p:spPr>
          <a:xfrm>
            <a:off x="4069972" y="3013000"/>
            <a:ext cx="4016159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ORKUN GRUP</a:t>
            </a:r>
            <a:endParaRPr lang="tr-TR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="" xmlns:a16="http://schemas.microsoft.com/office/drawing/2014/main" id="{A55ECDB8-78D1-4724-9440-1CA646AA4143}"/>
              </a:ext>
            </a:extLst>
          </p:cNvPr>
          <p:cNvSpPr txBox="1"/>
          <p:nvPr/>
        </p:nvSpPr>
        <p:spPr>
          <a:xfrm>
            <a:off x="4047537" y="3934244"/>
            <a:ext cx="401615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</a:t>
            </a:r>
            <a:r>
              <a:rPr lang="tr-TR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YÖNETİCİSİ</a:t>
            </a:r>
            <a:endParaRPr lang="tr-T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="" xmlns:a16="http://schemas.microsoft.com/office/drawing/2014/main" id="{FBECA1F3-496B-424C-B37B-FA148E130F5E}"/>
              </a:ext>
            </a:extLst>
          </p:cNvPr>
          <p:cNvSpPr/>
          <p:nvPr/>
        </p:nvSpPr>
        <p:spPr>
          <a:xfrm>
            <a:off x="3999415" y="5040353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ÖZEL GÜVENLİK PERSONELİ</a:t>
            </a:r>
            <a:endParaRPr lang="tr-TR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="" xmlns:a16="http://schemas.microsoft.com/office/drawing/2014/main" id="{674ADE52-757C-49CB-A92A-485DE4DC5403}"/>
              </a:ext>
            </a:extLst>
          </p:cNvPr>
          <p:cNvSpPr/>
          <p:nvPr/>
        </p:nvSpPr>
        <p:spPr>
          <a:xfrm>
            <a:off x="8491005" y="4892888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TEMİZLİK </a:t>
            </a: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PERSONELİ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="" xmlns:a16="http://schemas.microsoft.com/office/drawing/2014/main" id="{04BF49D6-8A1E-47E8-ACF6-71417A7AF10F}"/>
              </a:ext>
            </a:extLst>
          </p:cNvPr>
          <p:cNvSpPr/>
          <p:nvPr/>
        </p:nvSpPr>
        <p:spPr>
          <a:xfrm>
            <a:off x="1613529" y="5052706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MUHASEBE HALKLA </a:t>
            </a: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İLİŞKİLER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="" xmlns:a16="http://schemas.microsoft.com/office/drawing/2014/main" id="{AEC383DF-0CC7-4EF5-8409-6B44ACE04C74}"/>
              </a:ext>
            </a:extLst>
          </p:cNvPr>
          <p:cNvSpPr/>
          <p:nvPr/>
        </p:nvSpPr>
        <p:spPr>
          <a:xfrm>
            <a:off x="2084553" y="6035715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="" xmlns:a16="http://schemas.microsoft.com/office/drawing/2014/main" id="{6D369877-4993-4DE5-887B-E411EFE8F458}"/>
              </a:ext>
            </a:extLst>
          </p:cNvPr>
          <p:cNvSpPr/>
          <p:nvPr/>
        </p:nvSpPr>
        <p:spPr>
          <a:xfrm>
            <a:off x="4505526" y="6033501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="" xmlns:a16="http://schemas.microsoft.com/office/drawing/2014/main" id="{3547CA16-D621-49E3-A247-4468D325016B}"/>
              </a:ext>
            </a:extLst>
          </p:cNvPr>
          <p:cNvSpPr/>
          <p:nvPr/>
        </p:nvSpPr>
        <p:spPr>
          <a:xfrm>
            <a:off x="9029220" y="5868769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ikdörtgen: Köşeleri Yuvarlatılmış 17">
            <a:extLst>
              <a:ext uri="{FF2B5EF4-FFF2-40B4-BE49-F238E27FC236}">
                <a16:creationId xmlns="" xmlns:a16="http://schemas.microsoft.com/office/drawing/2014/main" id="{FBECA1F3-496B-424C-B37B-FA148E130F5E}"/>
              </a:ext>
            </a:extLst>
          </p:cNvPr>
          <p:cNvSpPr/>
          <p:nvPr/>
        </p:nvSpPr>
        <p:spPr>
          <a:xfrm>
            <a:off x="6192837" y="4988407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TEKNİK PERSONEL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endParaRPr lang="tr-TR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18FE1AAA-4D40-455E-9750-4869489E5495}"/>
              </a:ext>
            </a:extLst>
          </p:cNvPr>
          <p:cNvSpPr/>
          <p:nvPr/>
        </p:nvSpPr>
        <p:spPr>
          <a:xfrm>
            <a:off x="3654666" y="335249"/>
            <a:ext cx="4882668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D2745396-3867-4711-BBF4-0AE9291E020F}"/>
              </a:ext>
            </a:extLst>
          </p:cNvPr>
          <p:cNvSpPr txBox="1"/>
          <p:nvPr/>
        </p:nvSpPr>
        <p:spPr>
          <a:xfrm>
            <a:off x="3654666" y="452615"/>
            <a:ext cx="5050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İDARİ FAALİYETLER</a:t>
            </a:r>
            <a:endParaRPr lang="tr-TR" sz="3600" dirty="0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/>
            <a:r>
              <a:rPr lang="tr-TR" dirty="0"/>
              <a:t>Sitemizde ortak alan işgali yapan firmalara uyarı yazıları </a:t>
            </a:r>
            <a:r>
              <a:rPr lang="tr-TR" dirty="0" err="1"/>
              <a:t>yazılmış,ortak</a:t>
            </a:r>
            <a:r>
              <a:rPr lang="tr-TR" dirty="0"/>
              <a:t> alanlardan koydukları malzemeleri kaldırmaları talep edilmiştir</a:t>
            </a:r>
          </a:p>
          <a:p>
            <a:pPr lvl="0" algn="just"/>
            <a:r>
              <a:rPr lang="tr-TR" dirty="0" smtClean="0"/>
              <a:t>Sitemizde ortak </a:t>
            </a:r>
            <a:r>
              <a:rPr lang="tr-TR" dirty="0"/>
              <a:t>alanda </a:t>
            </a:r>
            <a:r>
              <a:rPr lang="tr-TR" dirty="0" smtClean="0"/>
              <a:t>bazı işyerlerine </a:t>
            </a:r>
            <a:r>
              <a:rPr lang="tr-TR" dirty="0"/>
              <a:t>ait uzun süredir hareketsiz duran arızalı /kazalı </a:t>
            </a:r>
            <a:r>
              <a:rPr lang="tr-TR" dirty="0" smtClean="0"/>
              <a:t>araçlarını  bulundukları </a:t>
            </a:r>
            <a:r>
              <a:rPr lang="tr-TR" dirty="0"/>
              <a:t>alandan kaldırmaları için </a:t>
            </a:r>
            <a:r>
              <a:rPr lang="tr-TR" dirty="0" smtClean="0"/>
              <a:t>sözlü / yazılı uyarıları yapılmış ve ortak alanda bulunan bu  araçlarını </a:t>
            </a:r>
            <a:r>
              <a:rPr lang="tr-TR" dirty="0"/>
              <a:t>kaldırılmaları talep edilmiştir</a:t>
            </a:r>
            <a:r>
              <a:rPr lang="tr-TR" dirty="0" smtClean="0"/>
              <a:t>.</a:t>
            </a:r>
          </a:p>
          <a:p>
            <a:pPr lvl="0" algn="just"/>
            <a:r>
              <a:rPr lang="tr-TR" dirty="0" smtClean="0"/>
              <a:t>Mimari Proje dışı yapılan merdiven ve sundurmaların kaldırılması  veya yasal hele getirilmesi için gerekli uyarılar yapıldı.</a:t>
            </a:r>
          </a:p>
          <a:p>
            <a:pPr lvl="0" algn="just"/>
            <a:r>
              <a:rPr lang="tr-TR" dirty="0" smtClean="0"/>
              <a:t>Kimyasal ,yanıcı ve patlayıcı ürün imalatı yapan / satan işyerleri ruhsat almaları için gerekli uyarılar yapıldı.</a:t>
            </a:r>
            <a:endParaRPr lang="tr-TR" dirty="0"/>
          </a:p>
          <a:p>
            <a:pPr lvl="0" algn="just"/>
            <a:r>
              <a:rPr lang="tr-TR" dirty="0"/>
              <a:t>Ortak alanda çöp konteynırlarına evsel atık dışında işyerinin faaliyeti ile ilgili maddeler (</a:t>
            </a:r>
            <a:r>
              <a:rPr lang="tr-TR" dirty="0" err="1"/>
              <a:t>kağıt,cam,moloz,ahşap,plastik</a:t>
            </a:r>
            <a:r>
              <a:rPr lang="tr-TR" dirty="0"/>
              <a:t> </a:t>
            </a:r>
            <a:r>
              <a:rPr lang="tr-TR" dirty="0" err="1"/>
              <a:t>vs</a:t>
            </a:r>
            <a:r>
              <a:rPr lang="tr-TR" dirty="0"/>
              <a:t>)atan </a:t>
            </a:r>
            <a:r>
              <a:rPr lang="tr-TR" dirty="0" smtClean="0"/>
              <a:t>işyerlerine  sözlü / yazılı uyarılar yapılmıştır.</a:t>
            </a:r>
            <a:endParaRPr lang="tr-TR" dirty="0"/>
          </a:p>
          <a:p>
            <a:pPr lvl="0" algn="just"/>
            <a:r>
              <a:rPr lang="tr-TR" dirty="0"/>
              <a:t>Her ayın 1’ inde site sakinlerine hesap ekstreleri </a:t>
            </a:r>
            <a:r>
              <a:rPr lang="tr-TR" dirty="0" smtClean="0"/>
              <a:t>gönderilmiş, aynı </a:t>
            </a:r>
            <a:r>
              <a:rPr lang="tr-TR" dirty="0"/>
              <a:t>ayın 11. günü ödeme yapmayan site sakinleri aranarak </a:t>
            </a:r>
            <a:r>
              <a:rPr lang="tr-TR" dirty="0" smtClean="0"/>
              <a:t>bakiyelerini ödemesi </a:t>
            </a:r>
            <a:r>
              <a:rPr lang="tr-TR" dirty="0"/>
              <a:t>konusu hızlandırılmıştır.</a:t>
            </a:r>
          </a:p>
          <a:p>
            <a:pPr lvl="0" algn="just"/>
            <a:r>
              <a:rPr lang="tr-TR" dirty="0"/>
              <a:t>Aidatlarını zamanında ödemeyen işyerlerine SMS ile aidatlarını ödemeleri için uyarıda bulunulmuş aksi durumda yasal takibin başlayacağı bilgisi paylaşılmıştır.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88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18FE1AAA-4D40-455E-9750-4869489E5495}"/>
              </a:ext>
            </a:extLst>
          </p:cNvPr>
          <p:cNvSpPr/>
          <p:nvPr/>
        </p:nvSpPr>
        <p:spPr>
          <a:xfrm>
            <a:off x="3654666" y="335249"/>
            <a:ext cx="4882668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D2745396-3867-4711-BBF4-0AE9291E020F}"/>
              </a:ext>
            </a:extLst>
          </p:cNvPr>
          <p:cNvSpPr txBox="1"/>
          <p:nvPr/>
        </p:nvSpPr>
        <p:spPr>
          <a:xfrm>
            <a:off x="3654666" y="591115"/>
            <a:ext cx="5166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S.S KOOPARATİF GENEL KURULU YAPILDI</a:t>
            </a:r>
            <a:endParaRPr lang="tr-TR" dirty="0"/>
          </a:p>
        </p:txBody>
      </p:sp>
      <p:pic>
        <p:nvPicPr>
          <p:cNvPr id="1026" name="Picture 2" descr="C:\Users\USER\Desktop\75283275-ba9b-4055-9190-5082377f9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4" y="1533544"/>
            <a:ext cx="5062462" cy="45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7ad818dc-29cc-43da-9f6f-9e98cc2ac3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53" y="1533544"/>
            <a:ext cx="5742735" cy="45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18FE1AAA-4D40-455E-9750-4869489E5495}"/>
              </a:ext>
            </a:extLst>
          </p:cNvPr>
          <p:cNvSpPr/>
          <p:nvPr/>
        </p:nvSpPr>
        <p:spPr>
          <a:xfrm>
            <a:off x="3654666" y="335249"/>
            <a:ext cx="4882668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D2745396-3867-4711-BBF4-0AE9291E020F}"/>
              </a:ext>
            </a:extLst>
          </p:cNvPr>
          <p:cNvSpPr txBox="1"/>
          <p:nvPr/>
        </p:nvSpPr>
        <p:spPr>
          <a:xfrm>
            <a:off x="3753279" y="474719"/>
            <a:ext cx="5050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KOOPERATİF ÜYELERİ TAPULARINA KAVUŞTU (366 ADET TAPU VERİLDİ)</a:t>
            </a:r>
            <a:endParaRPr lang="tr-TR" dirty="0"/>
          </a:p>
        </p:txBody>
      </p:sp>
      <p:pic>
        <p:nvPicPr>
          <p:cNvPr id="1026" name="Picture 2" descr="C:\Users\USER\Desktop\Screenshot_20230526-095817_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5" y="1284567"/>
            <a:ext cx="559130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Screenshot_20230526-095012_Ga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7" y="1284567"/>
            <a:ext cx="5799325" cy="50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C66A74F1-7E1E-4257-897A-7528F85582CF}"/>
              </a:ext>
            </a:extLst>
          </p:cNvPr>
          <p:cNvSpPr txBox="1"/>
          <p:nvPr/>
        </p:nvSpPr>
        <p:spPr>
          <a:xfrm>
            <a:off x="1308847" y="3059797"/>
            <a:ext cx="9242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TEKNİK&amp;İNŞAİ </a:t>
            </a:r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9836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922490"/>
            <a:ext cx="11618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Sitenin 27 ADET 	Olan kameralarına 48 adet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yeni kamera ilave 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edildi ,tüm siteye fiber kablo döşendi, 4 noktadan 75 adet  kamera ile site izlenilebilir hale geldi.</a:t>
            </a:r>
            <a:endParaRPr lang="tr-TR" dirty="0"/>
          </a:p>
          <a:p>
            <a:pPr lvl="0"/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C66A74F1-7E1E-4257-897A-7528F85582CF}"/>
              </a:ext>
            </a:extLst>
          </p:cNvPr>
          <p:cNvSpPr txBox="1"/>
          <p:nvPr/>
        </p:nvSpPr>
        <p:spPr>
          <a:xfrm>
            <a:off x="2770095" y="291706"/>
            <a:ext cx="7793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KAMERA ALT YAPISI YENİLENDİ YENİ KAMERALAR İLAVE EDİLDİ</a:t>
            </a:r>
          </a:p>
        </p:txBody>
      </p:sp>
      <p:pic>
        <p:nvPicPr>
          <p:cNvPr id="10242" name="Picture 2" descr="C:\Users\USER\Desktop\ed17d946-602e-475e-aef7-7ced2fe79d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" y="2124635"/>
            <a:ext cx="5432611" cy="402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220f29e1-2a8c-42f1-bd80-6f330d1e4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57" y="2124635"/>
            <a:ext cx="5579408" cy="404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817</Words>
  <Application>Microsoft Office PowerPoint</Application>
  <PresentationFormat>Özel</PresentationFormat>
  <Paragraphs>241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0" baseType="lpstr">
      <vt:lpstr>Office Teması</vt:lpstr>
      <vt:lpstr>PowerPoint Sunusu</vt:lpstr>
      <vt:lpstr>   İÇİNDEKİLER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aylin özkesiciler</dc:creator>
  <cp:lastModifiedBy>Windows Kullanıcısı</cp:lastModifiedBy>
  <cp:revision>129</cp:revision>
  <dcterms:created xsi:type="dcterms:W3CDTF">2022-03-25T06:51:46Z</dcterms:created>
  <dcterms:modified xsi:type="dcterms:W3CDTF">2023-07-11T08:35:50Z</dcterms:modified>
</cp:coreProperties>
</file>